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7" r:id="rId2"/>
    <p:sldId id="283" r:id="rId3"/>
    <p:sldId id="260" r:id="rId4"/>
    <p:sldId id="261" r:id="rId5"/>
    <p:sldId id="263" r:id="rId6"/>
    <p:sldId id="264" r:id="rId7"/>
    <p:sldId id="280" r:id="rId8"/>
    <p:sldId id="267" r:id="rId9"/>
    <p:sldId id="274" r:id="rId10"/>
    <p:sldId id="279" r:id="rId11"/>
    <p:sldId id="268" r:id="rId12"/>
    <p:sldId id="273" r:id="rId13"/>
    <p:sldId id="272" r:id="rId14"/>
    <p:sldId id="276" r:id="rId15"/>
    <p:sldId id="277" r:id="rId16"/>
    <p:sldId id="282" r:id="rId17"/>
    <p:sldId id="259" r:id="rId18"/>
  </p:sldIdLst>
  <p:sldSz cx="12192000" cy="6858000"/>
  <p:notesSz cx="6858000" cy="9144000"/>
  <p:embeddedFontLst>
    <p:embeddedFont>
      <p:font typeface="Montserrat" panose="00000500000000000000" pitchFamily="2" charset="0"/>
      <p:regular r:id="rId20"/>
      <p:bold r:id="rId21"/>
      <p:italic r:id="rId22"/>
      <p:boldItalic r:id="rId23"/>
    </p:embeddedFont>
    <p:embeddedFont>
      <p:font typeface="Noto Sans" panose="020B050204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Uvo1jKtctN+KrN3JJTdlODYSR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194"/>
    <a:srgbClr val="1E5B4F"/>
    <a:srgbClr val="691932"/>
    <a:srgbClr val="9C2348"/>
    <a:srgbClr val="9CFEC1"/>
    <a:srgbClr val="621333"/>
    <a:srgbClr val="98989A"/>
    <a:srgbClr val="A57F2C"/>
    <a:srgbClr val="A6802D"/>
    <a:srgbClr val="9B2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1A9E4-8337-452F-BACD-8078841F653C}" v="11" dt="2025-09-29T20:25:53.92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60" d="100"/>
          <a:sy n="60" d="100"/>
        </p:scale>
        <p:origin x="78"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customschemas.google.com/relationships/presentationmetadata" Target="metadata"/><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2C9929-B69C-40AE-93FB-5D88FD50C06E}" type="doc">
      <dgm:prSet loTypeId="urn:microsoft.com/office/officeart/2005/8/layout/radial6" loCatId="relationship" qsTypeId="urn:microsoft.com/office/officeart/2005/8/quickstyle/3d3" qsCatId="3D" csTypeId="urn:microsoft.com/office/officeart/2005/8/colors/colorful3" csCatId="colorful" phldr="1"/>
      <dgm:spPr/>
      <dgm:t>
        <a:bodyPr/>
        <a:lstStyle/>
        <a:p>
          <a:endParaRPr lang="es-MX"/>
        </a:p>
      </dgm:t>
    </dgm:pt>
    <dgm:pt modelId="{5094C926-2F67-43EC-839D-AC7908EF9893}">
      <dgm:prSet phldrT="[Texto]" custT="1"/>
      <dgm:spPr>
        <a:solidFill>
          <a:srgbClr val="A6802D"/>
        </a:solidFill>
      </dgm:spPr>
      <dgm:t>
        <a:bodyPr/>
        <a:lstStyle/>
        <a:p>
          <a:r>
            <a:rPr lang="es-MX" sz="1600" b="0" dirty="0">
              <a:solidFill>
                <a:schemeClr val="bg1"/>
              </a:solidFill>
              <a:latin typeface="Noto Sans" panose="020B0502040504020204" pitchFamily="34" charset="0"/>
              <a:ea typeface="Noto Sans" panose="020B0502040504020204" pitchFamily="34" charset="0"/>
              <a:cs typeface="Noto Sans" panose="020B0502040504020204" pitchFamily="34" charset="0"/>
            </a:rPr>
            <a:t>Comités</a:t>
          </a:r>
        </a:p>
        <a:p>
          <a:r>
            <a:rPr lang="es-MX" sz="1600" b="0" dirty="0">
              <a:solidFill>
                <a:schemeClr val="bg1"/>
              </a:solidFill>
              <a:latin typeface="Noto Sans" panose="020B0502040504020204" pitchFamily="34" charset="0"/>
              <a:ea typeface="Noto Sans" panose="020B0502040504020204" pitchFamily="34" charset="0"/>
              <a:cs typeface="Noto Sans" panose="020B0502040504020204" pitchFamily="34" charset="0"/>
            </a:rPr>
            <a:t>de Contraloría Social</a:t>
          </a:r>
          <a:endParaRPr lang="es-MX" sz="16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3C873AF4-AA32-44C8-87B6-83C9A74FA104}" type="parTrans" cxnId="{377F696F-07B7-4C18-9203-A2BE393251B4}">
      <dgm:prSet/>
      <dgm:spPr/>
      <dgm:t>
        <a:bodyPr/>
        <a:lstStyle/>
        <a:p>
          <a:endParaRPr lang="es-MX" sz="160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C0E83EEA-9206-499F-88FE-82991D4D58B5}" type="sibTrans" cxnId="{377F696F-07B7-4C18-9203-A2BE393251B4}">
      <dgm:prSet/>
      <dgm:spPr/>
      <dgm:t>
        <a:bodyPr/>
        <a:lstStyle/>
        <a:p>
          <a:endParaRPr lang="es-MX" sz="160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F163E4E0-D298-43F1-8861-6E7FBC8CEBC1}">
      <dgm:prSet phldrT="[Texto]" custT="1"/>
      <dgm:spPr>
        <a:solidFill>
          <a:srgbClr val="9C2348"/>
        </a:solidFill>
      </dgm:spPr>
      <dgm:t>
        <a:bodyPr/>
        <a:lstStyle/>
        <a:p>
          <a:r>
            <a:rPr lang="es-MX" sz="1200" b="0" dirty="0">
              <a:solidFill>
                <a:schemeClr val="bg1"/>
              </a:solidFill>
              <a:latin typeface="Noto Sans" panose="020B0502040504020204" pitchFamily="34" charset="0"/>
              <a:ea typeface="Noto Sans" panose="020B0502040504020204" pitchFamily="34" charset="0"/>
              <a:cs typeface="Noto Sans" panose="020B0502040504020204" pitchFamily="34" charset="0"/>
            </a:rPr>
            <a:t>Secretaría Anticorrupción y Buen Gobierno</a:t>
          </a:r>
          <a:endParaRPr lang="es-MX" sz="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38C48E1B-3C3C-487B-96DA-5AEC54444A7F}" type="parTrans" cxnId="{60DC80D6-8225-4FAA-9C34-A8BF5F07E1BC}">
      <dgm:prSet/>
      <dgm:spPr/>
      <dgm:t>
        <a:bodyPr/>
        <a:lstStyle/>
        <a:p>
          <a:endParaRPr lang="es-MX" sz="160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ACA8DBB3-AB9D-4F63-B418-B270CBA8CB9C}" type="sibTrans" cxnId="{60DC80D6-8225-4FAA-9C34-A8BF5F07E1BC}">
      <dgm:prSet/>
      <dgm:spPr>
        <a:gradFill rotWithShape="0">
          <a:gsLst>
            <a:gs pos="39000">
              <a:schemeClr val="bg1">
                <a:lumMod val="75000"/>
              </a:schemeClr>
            </a:gs>
            <a:gs pos="18000">
              <a:srgbClr val="9C2348"/>
            </a:gs>
            <a:gs pos="73000">
              <a:schemeClr val="bg1">
                <a:lumMod val="85000"/>
              </a:schemeClr>
            </a:gs>
          </a:gsLst>
          <a:lin ang="5400000" scaled="1"/>
        </a:gradFill>
      </dgm:spPr>
      <dgm:t>
        <a:bodyPr/>
        <a:lstStyle/>
        <a:p>
          <a:endParaRPr lang="es-MX" sz="160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72A941CA-A3D1-47AB-B771-AACF0F5753A1}">
      <dgm:prSet custT="1"/>
      <dgm:spPr>
        <a:solidFill>
          <a:srgbClr val="98989A"/>
        </a:solidFill>
      </dgm:spPr>
      <dgm:t>
        <a:bodyPr/>
        <a:lstStyle/>
        <a:p>
          <a:r>
            <a:rPr lang="es-MX"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Dirección General de Educación Superior Universitaria e Intercultural</a:t>
          </a:r>
        </a:p>
      </dgm:t>
    </dgm:pt>
    <dgm:pt modelId="{CB081094-9133-464C-97EF-D8F6A85C325C}" type="parTrans" cxnId="{5F828E90-D53F-4E2D-9EBD-890C1AF1200E}">
      <dgm:prSet/>
      <dgm:spPr/>
      <dgm:t>
        <a:bodyPr/>
        <a:lstStyle/>
        <a:p>
          <a:endParaRPr lang="es-MX" sz="160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B9C394C7-B926-432E-8119-E7F1689CDFB0}" type="sibTrans" cxnId="{5F828E90-D53F-4E2D-9EBD-890C1AF1200E}">
      <dgm:prSet/>
      <dgm:spPr>
        <a:gradFill rotWithShape="0">
          <a:gsLst>
            <a:gs pos="21000">
              <a:srgbClr val="FFFFFF">
                <a:lumMod val="75000"/>
              </a:srgbClr>
            </a:gs>
            <a:gs pos="73000">
              <a:srgbClr val="9C2348"/>
            </a:gs>
            <a:gs pos="77000">
              <a:srgbClr val="691932"/>
            </a:gs>
            <a:gs pos="60000">
              <a:srgbClr val="FFFFFF">
                <a:lumMod val="85000"/>
              </a:srgbClr>
            </a:gs>
          </a:gsLst>
          <a:lin ang="5400000" scaled="1"/>
        </a:gra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s-MX" sz="160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38BC7D40-74EF-402A-A5B7-8A0943E2EC08}">
      <dgm:prSet custT="1"/>
      <dgm:spPr>
        <a:solidFill>
          <a:srgbClr val="621333"/>
        </a:solidFill>
      </dgm:spPr>
      <dgm:t>
        <a:bodyPr/>
        <a:lstStyle/>
        <a:p>
          <a:r>
            <a:rPr lang="es-MX"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Instituciones de Educación Superior beneficiarias</a:t>
          </a:r>
        </a:p>
      </dgm:t>
    </dgm:pt>
    <dgm:pt modelId="{13A31234-DE47-457B-87B9-0146BB6063DD}" type="parTrans" cxnId="{E92EF8CB-41B1-4D3D-8208-31D9511BC485}">
      <dgm:prSet/>
      <dgm:spPr/>
      <dgm:t>
        <a:bodyPr/>
        <a:lstStyle/>
        <a:p>
          <a:endParaRPr lang="es-MX" sz="160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C7E3E476-7070-484B-A8CA-D495EBC8E5D5}" type="sibTrans" cxnId="{E92EF8CB-41B1-4D3D-8208-31D9511BC485}">
      <dgm:prSet/>
      <dgm:spPr>
        <a:gradFill rotWithShape="0">
          <a:gsLst>
            <a:gs pos="70000">
              <a:srgbClr val="FFFFFF">
                <a:lumMod val="75000"/>
              </a:srgbClr>
            </a:gs>
            <a:gs pos="84000">
              <a:srgbClr val="9C2348"/>
            </a:gs>
            <a:gs pos="60000">
              <a:srgbClr val="1E5B4F"/>
            </a:gs>
          </a:gsLst>
          <a:lin ang="5400000" scaled="1"/>
        </a:gra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s-MX" sz="160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EBA5246B-5FA8-4564-B6C8-5EB366D30854}">
      <dgm:prSet custT="1"/>
      <dgm:spPr>
        <a:solidFill>
          <a:srgbClr val="1E5B4F"/>
        </a:solidFill>
      </dgm:spPr>
      <dgm:t>
        <a:bodyPr/>
        <a:lstStyle/>
        <a:p>
          <a:r>
            <a:rPr lang="es-MX" sz="1200" dirty="0">
              <a:solidFill>
                <a:schemeClr val="bg1"/>
              </a:solidFill>
              <a:latin typeface="Noto Sans" panose="020B0502040504020204" pitchFamily="34" charset="0"/>
              <a:ea typeface="Noto Sans" panose="020B0502040504020204" pitchFamily="34" charset="0"/>
              <a:cs typeface="Noto Sans" panose="020B0502040504020204" pitchFamily="34" charset="0"/>
            </a:rPr>
            <a:t>Órganos Estatales de Control</a:t>
          </a:r>
        </a:p>
      </dgm:t>
    </dgm:pt>
    <dgm:pt modelId="{A170B24D-DE21-4C02-8B42-F2A7D24E9886}" type="parTrans" cxnId="{65B72243-803C-4027-B51B-F2A24913A139}">
      <dgm:prSet/>
      <dgm:spPr/>
      <dgm:t>
        <a:bodyPr/>
        <a:lstStyle/>
        <a:p>
          <a:endParaRPr lang="es-MX" sz="160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A7AF6AA3-BAAA-4F0B-9851-BA08F2AB69C3}" type="sibTrans" cxnId="{65B72243-803C-4027-B51B-F2A24913A139}">
      <dgm:prSet/>
      <dgm:spPr>
        <a:gradFill rotWithShape="0">
          <a:gsLst>
            <a:gs pos="36000">
              <a:srgbClr val="9C2348"/>
            </a:gs>
            <a:gs pos="100000">
              <a:srgbClr val="9C2348"/>
            </a:gs>
            <a:gs pos="40000">
              <a:srgbClr val="1E5B4F"/>
            </a:gs>
          </a:gsLst>
          <a:lin ang="5400000" scaled="1"/>
        </a:gra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es-MX" sz="1600">
            <a:solidFill>
              <a:schemeClr val="bg1"/>
            </a:solidFill>
            <a:latin typeface="Noto Sans" panose="020B0502040504020204" pitchFamily="34" charset="0"/>
            <a:ea typeface="Noto Sans" panose="020B0502040504020204" pitchFamily="34" charset="0"/>
            <a:cs typeface="Noto Sans" panose="020B0502040504020204" pitchFamily="34" charset="0"/>
          </a:endParaRPr>
        </a:p>
      </dgm:t>
    </dgm:pt>
    <dgm:pt modelId="{D92AFBAE-A67C-4F9F-B9E9-D030A5677EE3}" type="pres">
      <dgm:prSet presAssocID="{BB2C9929-B69C-40AE-93FB-5D88FD50C06E}" presName="Name0" presStyleCnt="0">
        <dgm:presLayoutVars>
          <dgm:chMax val="1"/>
          <dgm:dir/>
          <dgm:animLvl val="ctr"/>
          <dgm:resizeHandles val="exact"/>
        </dgm:presLayoutVars>
      </dgm:prSet>
      <dgm:spPr/>
    </dgm:pt>
    <dgm:pt modelId="{B330FEDA-95F3-4E2A-957F-F2363DEEDABF}" type="pres">
      <dgm:prSet presAssocID="{5094C926-2F67-43EC-839D-AC7908EF9893}" presName="centerShape" presStyleLbl="node0" presStyleIdx="0" presStyleCnt="1"/>
      <dgm:spPr/>
    </dgm:pt>
    <dgm:pt modelId="{88B31694-5A25-4626-9116-56872DEC3EC3}" type="pres">
      <dgm:prSet presAssocID="{F163E4E0-D298-43F1-8861-6E7FBC8CEBC1}" presName="node" presStyleLbl="node1" presStyleIdx="0" presStyleCnt="4" custScaleX="127163" custScaleY="124528" custRadScaleRad="100001" custRadScaleInc="-909">
        <dgm:presLayoutVars>
          <dgm:bulletEnabled val="1"/>
        </dgm:presLayoutVars>
      </dgm:prSet>
      <dgm:spPr/>
    </dgm:pt>
    <dgm:pt modelId="{6A806906-75F3-405F-877E-EFDFA7E1921F}" type="pres">
      <dgm:prSet presAssocID="{F163E4E0-D298-43F1-8861-6E7FBC8CEBC1}" presName="dummy" presStyleCnt="0"/>
      <dgm:spPr/>
    </dgm:pt>
    <dgm:pt modelId="{CFE7E5C4-DE0E-4C9B-A300-81429FCA60B4}" type="pres">
      <dgm:prSet presAssocID="{ACA8DBB3-AB9D-4F63-B418-B270CBA8CB9C}" presName="sibTrans" presStyleLbl="sibTrans2D1" presStyleIdx="0" presStyleCnt="4"/>
      <dgm:spPr/>
    </dgm:pt>
    <dgm:pt modelId="{0208B3AE-2FCB-4C1A-8EEB-6D970DD16DAE}" type="pres">
      <dgm:prSet presAssocID="{72A941CA-A3D1-47AB-B771-AACF0F5753A1}" presName="node" presStyleLbl="node1" presStyleIdx="1" presStyleCnt="4" custScaleX="124836" custScaleY="120129">
        <dgm:presLayoutVars>
          <dgm:bulletEnabled val="1"/>
        </dgm:presLayoutVars>
      </dgm:prSet>
      <dgm:spPr/>
    </dgm:pt>
    <dgm:pt modelId="{D91B2A9C-8DF6-4740-9307-7079DEDAC6C3}" type="pres">
      <dgm:prSet presAssocID="{72A941CA-A3D1-47AB-B771-AACF0F5753A1}" presName="dummy" presStyleCnt="0"/>
      <dgm:spPr/>
    </dgm:pt>
    <dgm:pt modelId="{4DC40932-442D-4AD8-BFAC-C0E7E8FFC1D0}" type="pres">
      <dgm:prSet presAssocID="{B9C394C7-B926-432E-8119-E7F1689CDFB0}" presName="sibTrans" presStyleLbl="sibTrans2D1" presStyleIdx="1" presStyleCnt="4"/>
      <dgm:spPr>
        <a:xfrm>
          <a:off x="2070423" y="522549"/>
          <a:ext cx="3632626" cy="3632626"/>
        </a:xfrm>
        <a:prstGeom prst="blockArc">
          <a:avLst>
            <a:gd name="adj1" fmla="val 0"/>
            <a:gd name="adj2" fmla="val 5400000"/>
            <a:gd name="adj3" fmla="val 4644"/>
          </a:avLst>
        </a:prstGeom>
      </dgm:spPr>
    </dgm:pt>
    <dgm:pt modelId="{1D993A51-8D7B-41BC-81CE-F7E403888C77}" type="pres">
      <dgm:prSet presAssocID="{38BC7D40-74EF-402A-A5B7-8A0943E2EC08}" presName="node" presStyleLbl="node1" presStyleIdx="2" presStyleCnt="4" custScaleX="124277" custScaleY="114440" custRadScaleRad="100018" custRadScaleInc="-3636">
        <dgm:presLayoutVars>
          <dgm:bulletEnabled val="1"/>
        </dgm:presLayoutVars>
      </dgm:prSet>
      <dgm:spPr/>
    </dgm:pt>
    <dgm:pt modelId="{BDA86F08-A752-4D9F-8A97-457E6CC82149}" type="pres">
      <dgm:prSet presAssocID="{38BC7D40-74EF-402A-A5B7-8A0943E2EC08}" presName="dummy" presStyleCnt="0"/>
      <dgm:spPr/>
    </dgm:pt>
    <dgm:pt modelId="{31CB28E1-CA69-42C0-BDB2-B40E4C588359}" type="pres">
      <dgm:prSet presAssocID="{C7E3E476-7070-484B-A8CA-D495EBC8E5D5}" presName="sibTrans" presStyleLbl="sibTrans2D1" presStyleIdx="2" presStyleCnt="4"/>
      <dgm:spPr>
        <a:xfrm>
          <a:off x="2070423" y="522549"/>
          <a:ext cx="3632626" cy="3632626"/>
        </a:xfrm>
        <a:prstGeom prst="blockArc">
          <a:avLst>
            <a:gd name="adj1" fmla="val 5400000"/>
            <a:gd name="adj2" fmla="val 10800000"/>
            <a:gd name="adj3" fmla="val 4644"/>
          </a:avLst>
        </a:prstGeom>
      </dgm:spPr>
    </dgm:pt>
    <dgm:pt modelId="{83A8C030-0BB5-4D5B-A9BB-F4BAA23C3352}" type="pres">
      <dgm:prSet presAssocID="{EBA5246B-5FA8-4564-B6C8-5EB366D30854}" presName="node" presStyleLbl="node1" presStyleIdx="3" presStyleCnt="4" custScaleX="126590" custScaleY="117775">
        <dgm:presLayoutVars>
          <dgm:bulletEnabled val="1"/>
        </dgm:presLayoutVars>
      </dgm:prSet>
      <dgm:spPr/>
    </dgm:pt>
    <dgm:pt modelId="{EEB7FE75-9517-44FD-9FCF-BB2B05620F5E}" type="pres">
      <dgm:prSet presAssocID="{EBA5246B-5FA8-4564-B6C8-5EB366D30854}" presName="dummy" presStyleCnt="0"/>
      <dgm:spPr/>
    </dgm:pt>
    <dgm:pt modelId="{8FE065BA-AF6D-4254-B70D-439C40FC2A0C}" type="pres">
      <dgm:prSet presAssocID="{A7AF6AA3-BAAA-4F0B-9851-BA08F2AB69C3}" presName="sibTrans" presStyleLbl="sibTrans2D1" presStyleIdx="3" presStyleCnt="4"/>
      <dgm:spPr>
        <a:xfrm>
          <a:off x="2070423" y="522549"/>
          <a:ext cx="3632626" cy="3632626"/>
        </a:xfrm>
        <a:prstGeom prst="blockArc">
          <a:avLst>
            <a:gd name="adj1" fmla="val 10800000"/>
            <a:gd name="adj2" fmla="val 16200000"/>
            <a:gd name="adj3" fmla="val 4644"/>
          </a:avLst>
        </a:prstGeom>
      </dgm:spPr>
    </dgm:pt>
  </dgm:ptLst>
  <dgm:cxnLst>
    <dgm:cxn modelId="{DC445B07-67C1-4066-AD35-44BA9B713812}" type="presOf" srcId="{A7AF6AA3-BAAA-4F0B-9851-BA08F2AB69C3}" destId="{8FE065BA-AF6D-4254-B70D-439C40FC2A0C}" srcOrd="0" destOrd="0" presId="urn:microsoft.com/office/officeart/2005/8/layout/radial6"/>
    <dgm:cxn modelId="{66C9F607-E8C3-4788-AF4F-AAD13BB7B015}" type="presOf" srcId="{72A941CA-A3D1-47AB-B771-AACF0F5753A1}" destId="{0208B3AE-2FCB-4C1A-8EEB-6D970DD16DAE}" srcOrd="0" destOrd="0" presId="urn:microsoft.com/office/officeart/2005/8/layout/radial6"/>
    <dgm:cxn modelId="{AD414F61-7182-4DA6-8443-8F1125BC6695}" type="presOf" srcId="{C7E3E476-7070-484B-A8CA-D495EBC8E5D5}" destId="{31CB28E1-CA69-42C0-BDB2-B40E4C588359}" srcOrd="0" destOrd="0" presId="urn:microsoft.com/office/officeart/2005/8/layout/radial6"/>
    <dgm:cxn modelId="{65B72243-803C-4027-B51B-F2A24913A139}" srcId="{5094C926-2F67-43EC-839D-AC7908EF9893}" destId="{EBA5246B-5FA8-4564-B6C8-5EB366D30854}" srcOrd="3" destOrd="0" parTransId="{A170B24D-DE21-4C02-8B42-F2A7D24E9886}" sibTransId="{A7AF6AA3-BAAA-4F0B-9851-BA08F2AB69C3}"/>
    <dgm:cxn modelId="{377F696F-07B7-4C18-9203-A2BE393251B4}" srcId="{BB2C9929-B69C-40AE-93FB-5D88FD50C06E}" destId="{5094C926-2F67-43EC-839D-AC7908EF9893}" srcOrd="0" destOrd="0" parTransId="{3C873AF4-AA32-44C8-87B6-83C9A74FA104}" sibTransId="{C0E83EEA-9206-499F-88FE-82991D4D58B5}"/>
    <dgm:cxn modelId="{8B9A6484-FEE4-485D-B17B-25BF6FFE2A0A}" type="presOf" srcId="{ACA8DBB3-AB9D-4F63-B418-B270CBA8CB9C}" destId="{CFE7E5C4-DE0E-4C9B-A300-81429FCA60B4}" srcOrd="0" destOrd="0" presId="urn:microsoft.com/office/officeart/2005/8/layout/radial6"/>
    <dgm:cxn modelId="{5F828E90-D53F-4E2D-9EBD-890C1AF1200E}" srcId="{5094C926-2F67-43EC-839D-AC7908EF9893}" destId="{72A941CA-A3D1-47AB-B771-AACF0F5753A1}" srcOrd="1" destOrd="0" parTransId="{CB081094-9133-464C-97EF-D8F6A85C325C}" sibTransId="{B9C394C7-B926-432E-8119-E7F1689CDFB0}"/>
    <dgm:cxn modelId="{9A88D79E-1859-4176-A0DB-060B1DD4AA45}" type="presOf" srcId="{BB2C9929-B69C-40AE-93FB-5D88FD50C06E}" destId="{D92AFBAE-A67C-4F9F-B9E9-D030A5677EE3}" srcOrd="0" destOrd="0" presId="urn:microsoft.com/office/officeart/2005/8/layout/radial6"/>
    <dgm:cxn modelId="{EA5D80A9-6E7D-4F07-94C8-B9B2009DB245}" type="presOf" srcId="{F163E4E0-D298-43F1-8861-6E7FBC8CEBC1}" destId="{88B31694-5A25-4626-9116-56872DEC3EC3}" srcOrd="0" destOrd="0" presId="urn:microsoft.com/office/officeart/2005/8/layout/radial6"/>
    <dgm:cxn modelId="{11E1D7B2-568C-474B-B053-39947D512B00}" type="presOf" srcId="{5094C926-2F67-43EC-839D-AC7908EF9893}" destId="{B330FEDA-95F3-4E2A-957F-F2363DEEDABF}" srcOrd="0" destOrd="0" presId="urn:microsoft.com/office/officeart/2005/8/layout/radial6"/>
    <dgm:cxn modelId="{E92EF8CB-41B1-4D3D-8208-31D9511BC485}" srcId="{5094C926-2F67-43EC-839D-AC7908EF9893}" destId="{38BC7D40-74EF-402A-A5B7-8A0943E2EC08}" srcOrd="2" destOrd="0" parTransId="{13A31234-DE47-457B-87B9-0146BB6063DD}" sibTransId="{C7E3E476-7070-484B-A8CA-D495EBC8E5D5}"/>
    <dgm:cxn modelId="{9137C4D4-B1CD-4D33-A56D-0FCC4A0C339F}" type="presOf" srcId="{EBA5246B-5FA8-4564-B6C8-5EB366D30854}" destId="{83A8C030-0BB5-4D5B-A9BB-F4BAA23C3352}" srcOrd="0" destOrd="0" presId="urn:microsoft.com/office/officeart/2005/8/layout/radial6"/>
    <dgm:cxn modelId="{9E4E96D5-EFCA-4AC4-8DC9-A4B01E5CC42D}" type="presOf" srcId="{38BC7D40-74EF-402A-A5B7-8A0943E2EC08}" destId="{1D993A51-8D7B-41BC-81CE-F7E403888C77}" srcOrd="0" destOrd="0" presId="urn:microsoft.com/office/officeart/2005/8/layout/radial6"/>
    <dgm:cxn modelId="{60DC80D6-8225-4FAA-9C34-A8BF5F07E1BC}" srcId="{5094C926-2F67-43EC-839D-AC7908EF9893}" destId="{F163E4E0-D298-43F1-8861-6E7FBC8CEBC1}" srcOrd="0" destOrd="0" parTransId="{38C48E1B-3C3C-487B-96DA-5AEC54444A7F}" sibTransId="{ACA8DBB3-AB9D-4F63-B418-B270CBA8CB9C}"/>
    <dgm:cxn modelId="{7BBD58EA-89E4-43FF-A907-76946125EF69}" type="presOf" srcId="{B9C394C7-B926-432E-8119-E7F1689CDFB0}" destId="{4DC40932-442D-4AD8-BFAC-C0E7E8FFC1D0}" srcOrd="0" destOrd="0" presId="urn:microsoft.com/office/officeart/2005/8/layout/radial6"/>
    <dgm:cxn modelId="{A6583CFD-13D4-450D-9CBE-E85109EF9628}" type="presParOf" srcId="{D92AFBAE-A67C-4F9F-B9E9-D030A5677EE3}" destId="{B330FEDA-95F3-4E2A-957F-F2363DEEDABF}" srcOrd="0" destOrd="0" presId="urn:microsoft.com/office/officeart/2005/8/layout/radial6"/>
    <dgm:cxn modelId="{D930D2BF-15DC-4960-A175-612322AAB5A3}" type="presParOf" srcId="{D92AFBAE-A67C-4F9F-B9E9-D030A5677EE3}" destId="{88B31694-5A25-4626-9116-56872DEC3EC3}" srcOrd="1" destOrd="0" presId="urn:microsoft.com/office/officeart/2005/8/layout/radial6"/>
    <dgm:cxn modelId="{46EA4956-42AF-456B-A504-94DA4E1FA3A9}" type="presParOf" srcId="{D92AFBAE-A67C-4F9F-B9E9-D030A5677EE3}" destId="{6A806906-75F3-405F-877E-EFDFA7E1921F}" srcOrd="2" destOrd="0" presId="urn:microsoft.com/office/officeart/2005/8/layout/radial6"/>
    <dgm:cxn modelId="{6FEE84A3-2DA8-4DA6-AA04-BAE23E8BC913}" type="presParOf" srcId="{D92AFBAE-A67C-4F9F-B9E9-D030A5677EE3}" destId="{CFE7E5C4-DE0E-4C9B-A300-81429FCA60B4}" srcOrd="3" destOrd="0" presId="urn:microsoft.com/office/officeart/2005/8/layout/radial6"/>
    <dgm:cxn modelId="{3F78A08B-FDDE-4308-A1FC-AD77C461AE09}" type="presParOf" srcId="{D92AFBAE-A67C-4F9F-B9E9-D030A5677EE3}" destId="{0208B3AE-2FCB-4C1A-8EEB-6D970DD16DAE}" srcOrd="4" destOrd="0" presId="urn:microsoft.com/office/officeart/2005/8/layout/radial6"/>
    <dgm:cxn modelId="{879C797E-F4CE-43E1-A503-828569D7A1DB}" type="presParOf" srcId="{D92AFBAE-A67C-4F9F-B9E9-D030A5677EE3}" destId="{D91B2A9C-8DF6-4740-9307-7079DEDAC6C3}" srcOrd="5" destOrd="0" presId="urn:microsoft.com/office/officeart/2005/8/layout/radial6"/>
    <dgm:cxn modelId="{C41747C6-5FF7-483F-A395-5F0FF866D2BE}" type="presParOf" srcId="{D92AFBAE-A67C-4F9F-B9E9-D030A5677EE3}" destId="{4DC40932-442D-4AD8-BFAC-C0E7E8FFC1D0}" srcOrd="6" destOrd="0" presId="urn:microsoft.com/office/officeart/2005/8/layout/radial6"/>
    <dgm:cxn modelId="{7D8DBB22-1BBB-4B39-893B-85C894E9D14E}" type="presParOf" srcId="{D92AFBAE-A67C-4F9F-B9E9-D030A5677EE3}" destId="{1D993A51-8D7B-41BC-81CE-F7E403888C77}" srcOrd="7" destOrd="0" presId="urn:microsoft.com/office/officeart/2005/8/layout/radial6"/>
    <dgm:cxn modelId="{E08978B3-F6F1-4B1B-9CD1-A1D6A0C169A6}" type="presParOf" srcId="{D92AFBAE-A67C-4F9F-B9E9-D030A5677EE3}" destId="{BDA86F08-A752-4D9F-8A97-457E6CC82149}" srcOrd="8" destOrd="0" presId="urn:microsoft.com/office/officeart/2005/8/layout/radial6"/>
    <dgm:cxn modelId="{819797D5-C6A3-4EB0-B794-1A206FB337E5}" type="presParOf" srcId="{D92AFBAE-A67C-4F9F-B9E9-D030A5677EE3}" destId="{31CB28E1-CA69-42C0-BDB2-B40E4C588359}" srcOrd="9" destOrd="0" presId="urn:microsoft.com/office/officeart/2005/8/layout/radial6"/>
    <dgm:cxn modelId="{0B4D38A9-FA61-4E57-B4D6-B3AD93AC12CF}" type="presParOf" srcId="{D92AFBAE-A67C-4F9F-B9E9-D030A5677EE3}" destId="{83A8C030-0BB5-4D5B-A9BB-F4BAA23C3352}" srcOrd="10" destOrd="0" presId="urn:microsoft.com/office/officeart/2005/8/layout/radial6"/>
    <dgm:cxn modelId="{CB4ECE73-D485-4CC8-ADDD-3358031E7384}" type="presParOf" srcId="{D92AFBAE-A67C-4F9F-B9E9-D030A5677EE3}" destId="{EEB7FE75-9517-44FD-9FCF-BB2B05620F5E}" srcOrd="11" destOrd="0" presId="urn:microsoft.com/office/officeart/2005/8/layout/radial6"/>
    <dgm:cxn modelId="{82BD636E-FA5C-40DE-A977-80FBFE262675}" type="presParOf" srcId="{D92AFBAE-A67C-4F9F-B9E9-D030A5677EE3}" destId="{8FE065BA-AF6D-4254-B70D-439C40FC2A0C}" srcOrd="12"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065BA-AF6D-4254-B70D-439C40FC2A0C}">
      <dsp:nvSpPr>
        <dsp:cNvPr id="0" name=""/>
        <dsp:cNvSpPr/>
      </dsp:nvSpPr>
      <dsp:spPr>
        <a:xfrm>
          <a:off x="2031370" y="647176"/>
          <a:ext cx="4097046" cy="4097046"/>
        </a:xfrm>
        <a:prstGeom prst="blockArc">
          <a:avLst>
            <a:gd name="adj1" fmla="val 10800000"/>
            <a:gd name="adj2" fmla="val 16200000"/>
            <a:gd name="adj3" fmla="val 4644"/>
          </a:avLst>
        </a:prstGeom>
        <a:gradFill rotWithShape="0">
          <a:gsLst>
            <a:gs pos="36000">
              <a:srgbClr val="9C2348"/>
            </a:gs>
            <a:gs pos="100000">
              <a:srgbClr val="9C2348"/>
            </a:gs>
            <a:gs pos="40000">
              <a:srgbClr val="1E5B4F"/>
            </a:gs>
          </a:gsLst>
          <a:lin ang="5400000" scaled="1"/>
        </a:gra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1CB28E1-CA69-42C0-BDB2-B40E4C588359}">
      <dsp:nvSpPr>
        <dsp:cNvPr id="0" name=""/>
        <dsp:cNvSpPr/>
      </dsp:nvSpPr>
      <dsp:spPr>
        <a:xfrm>
          <a:off x="2031369" y="647556"/>
          <a:ext cx="4097046" cy="4097046"/>
        </a:xfrm>
        <a:prstGeom prst="blockArc">
          <a:avLst>
            <a:gd name="adj1" fmla="val 5400000"/>
            <a:gd name="adj2" fmla="val 10800000"/>
            <a:gd name="adj3" fmla="val 4644"/>
          </a:avLst>
        </a:prstGeom>
        <a:gradFill rotWithShape="0">
          <a:gsLst>
            <a:gs pos="70000">
              <a:srgbClr val="FFFFFF">
                <a:lumMod val="75000"/>
              </a:srgbClr>
            </a:gs>
            <a:gs pos="84000">
              <a:srgbClr val="9C2348"/>
            </a:gs>
            <a:gs pos="60000">
              <a:srgbClr val="1E5B4F"/>
            </a:gs>
          </a:gsLst>
          <a:lin ang="5400000" scaled="1"/>
        </a:gra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DC40932-442D-4AD8-BFAC-C0E7E8FFC1D0}">
      <dsp:nvSpPr>
        <dsp:cNvPr id="0" name=""/>
        <dsp:cNvSpPr/>
      </dsp:nvSpPr>
      <dsp:spPr>
        <a:xfrm>
          <a:off x="2031370" y="647556"/>
          <a:ext cx="4097046" cy="4097046"/>
        </a:xfrm>
        <a:prstGeom prst="blockArc">
          <a:avLst>
            <a:gd name="adj1" fmla="val 0"/>
            <a:gd name="adj2" fmla="val 5400000"/>
            <a:gd name="adj3" fmla="val 4644"/>
          </a:avLst>
        </a:prstGeom>
        <a:gradFill rotWithShape="0">
          <a:gsLst>
            <a:gs pos="21000">
              <a:srgbClr val="FFFFFF">
                <a:lumMod val="75000"/>
              </a:srgbClr>
            </a:gs>
            <a:gs pos="73000">
              <a:srgbClr val="9C2348"/>
            </a:gs>
            <a:gs pos="77000">
              <a:srgbClr val="691932"/>
            </a:gs>
            <a:gs pos="60000">
              <a:srgbClr val="FFFFFF">
                <a:lumMod val="85000"/>
              </a:srgbClr>
            </a:gs>
          </a:gsLst>
          <a:lin ang="5400000" scaled="1"/>
        </a:gra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FE7E5C4-DE0E-4C9B-A300-81429FCA60B4}">
      <dsp:nvSpPr>
        <dsp:cNvPr id="0" name=""/>
        <dsp:cNvSpPr/>
      </dsp:nvSpPr>
      <dsp:spPr>
        <a:xfrm>
          <a:off x="2031370" y="647176"/>
          <a:ext cx="4097046" cy="4097046"/>
        </a:xfrm>
        <a:prstGeom prst="blockArc">
          <a:avLst>
            <a:gd name="adj1" fmla="val 16183638"/>
            <a:gd name="adj2" fmla="val 34"/>
            <a:gd name="adj3" fmla="val 4640"/>
          </a:avLst>
        </a:prstGeom>
        <a:gradFill rotWithShape="0">
          <a:gsLst>
            <a:gs pos="39000">
              <a:schemeClr val="bg1">
                <a:lumMod val="75000"/>
              </a:schemeClr>
            </a:gs>
            <a:gs pos="18000">
              <a:srgbClr val="9C2348"/>
            </a:gs>
            <a:gs pos="73000">
              <a:schemeClr val="bg1">
                <a:lumMod val="85000"/>
              </a:schemeClr>
            </a:gs>
          </a:gsLst>
          <a:lin ang="5400000" scaled="1"/>
        </a:gra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330FEDA-95F3-4E2A-957F-F2363DEEDABF}">
      <dsp:nvSpPr>
        <dsp:cNvPr id="0" name=""/>
        <dsp:cNvSpPr/>
      </dsp:nvSpPr>
      <dsp:spPr>
        <a:xfrm>
          <a:off x="3136960" y="1752787"/>
          <a:ext cx="1885864" cy="1885864"/>
        </a:xfrm>
        <a:prstGeom prst="ellipse">
          <a:avLst/>
        </a:prstGeom>
        <a:solidFill>
          <a:srgbClr val="A6802D"/>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0"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Comités</a:t>
          </a:r>
        </a:p>
        <a:p>
          <a:pPr marL="0" lvl="0" indent="0" algn="ctr" defTabSz="711200">
            <a:lnSpc>
              <a:spcPct val="90000"/>
            </a:lnSpc>
            <a:spcBef>
              <a:spcPct val="0"/>
            </a:spcBef>
            <a:spcAft>
              <a:spcPct val="35000"/>
            </a:spcAft>
            <a:buNone/>
          </a:pPr>
          <a:r>
            <a:rPr lang="es-MX" sz="1600" b="0"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de Contraloría Social</a:t>
          </a:r>
          <a:endParaRPr lang="es-MX" sz="1600" kern="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dsp:txBody>
      <dsp:txXfrm>
        <a:off x="3413138" y="2028965"/>
        <a:ext cx="1333508" cy="1333508"/>
      </dsp:txXfrm>
    </dsp:sp>
    <dsp:sp modelId="{88B31694-5A25-4626-9116-56872DEC3EC3}">
      <dsp:nvSpPr>
        <dsp:cNvPr id="0" name=""/>
        <dsp:cNvSpPr/>
      </dsp:nvSpPr>
      <dsp:spPr>
        <a:xfrm>
          <a:off x="3231026" y="-127227"/>
          <a:ext cx="1678685" cy="1643900"/>
        </a:xfrm>
        <a:prstGeom prst="ellipse">
          <a:avLst/>
        </a:prstGeom>
        <a:solidFill>
          <a:srgbClr val="9C2348"/>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0"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Secretaría Anticorrupción y Buen Gobierno</a:t>
          </a:r>
          <a:endParaRPr lang="es-MX" sz="1200" kern="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dsp:txBody>
      <dsp:txXfrm>
        <a:off x="3476864" y="113517"/>
        <a:ext cx="1187009" cy="1162412"/>
      </dsp:txXfrm>
    </dsp:sp>
    <dsp:sp modelId="{0208B3AE-2FCB-4C1A-8EEB-6D970DD16DAE}">
      <dsp:nvSpPr>
        <dsp:cNvPr id="0" name=""/>
        <dsp:cNvSpPr/>
      </dsp:nvSpPr>
      <dsp:spPr>
        <a:xfrm>
          <a:off x="5256909" y="1902804"/>
          <a:ext cx="1647966" cy="1585829"/>
        </a:xfrm>
        <a:prstGeom prst="ellipse">
          <a:avLst/>
        </a:prstGeom>
        <a:solidFill>
          <a:srgbClr val="98989A"/>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Dirección General de Educación Superior Universitaria e Intercultural</a:t>
          </a:r>
        </a:p>
      </dsp:txBody>
      <dsp:txXfrm>
        <a:off x="5498248" y="2135043"/>
        <a:ext cx="1165288" cy="1121351"/>
      </dsp:txXfrm>
    </dsp:sp>
    <dsp:sp modelId="{1D993A51-8D7B-41BC-81CE-F7E403888C77}">
      <dsp:nvSpPr>
        <dsp:cNvPr id="0" name=""/>
        <dsp:cNvSpPr/>
      </dsp:nvSpPr>
      <dsp:spPr>
        <a:xfrm>
          <a:off x="3297699" y="3941352"/>
          <a:ext cx="1640587" cy="1510728"/>
        </a:xfrm>
        <a:prstGeom prst="ellipse">
          <a:avLst/>
        </a:prstGeom>
        <a:solidFill>
          <a:srgbClr val="62133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Instituciones de Educación Superior beneficiarias</a:t>
          </a:r>
        </a:p>
      </dsp:txBody>
      <dsp:txXfrm>
        <a:off x="3537957" y="4162593"/>
        <a:ext cx="1160071" cy="1068246"/>
      </dsp:txXfrm>
    </dsp:sp>
    <dsp:sp modelId="{83A8C030-0BB5-4D5B-A9BB-F4BAA23C3352}">
      <dsp:nvSpPr>
        <dsp:cNvPr id="0" name=""/>
        <dsp:cNvSpPr/>
      </dsp:nvSpPr>
      <dsp:spPr>
        <a:xfrm>
          <a:off x="1243333" y="1918342"/>
          <a:ext cx="1671121" cy="1554754"/>
        </a:xfrm>
        <a:prstGeom prst="ellipse">
          <a:avLst/>
        </a:prstGeom>
        <a:solidFill>
          <a:srgbClr val="1E5B4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Órganos Estatales de Control</a:t>
          </a:r>
        </a:p>
      </dsp:txBody>
      <dsp:txXfrm>
        <a:off x="1488063" y="2146030"/>
        <a:ext cx="1181661" cy="109937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54AC525E-9096-9C84-6698-B56B27E042B5}"/>
            </a:ext>
          </a:extLst>
        </p:cNvPr>
        <p:cNvGrpSpPr/>
        <p:nvPr/>
      </p:nvGrpSpPr>
      <p:grpSpPr>
        <a:xfrm>
          <a:off x="0" y="0"/>
          <a:ext cx="0" cy="0"/>
          <a:chOff x="0" y="0"/>
          <a:chExt cx="0" cy="0"/>
        </a:xfrm>
      </p:grpSpPr>
      <p:sp>
        <p:nvSpPr>
          <p:cNvPr id="71" name="Google Shape;71;p8:notes">
            <a:extLst>
              <a:ext uri="{FF2B5EF4-FFF2-40B4-BE49-F238E27FC236}">
                <a16:creationId xmlns:a16="http://schemas.microsoft.com/office/drawing/2014/main" id="{E1A3FEAB-6D4B-2D7C-6BF8-431D0716B8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2" name="Google Shape;72;p8:notes">
            <a:extLst>
              <a:ext uri="{FF2B5EF4-FFF2-40B4-BE49-F238E27FC236}">
                <a16:creationId xmlns:a16="http://schemas.microsoft.com/office/drawing/2014/main" id="{27BC1D8B-3F39-1E4A-B410-A34963F14C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5858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AF3F967B-30DA-D8B0-8534-2DA70B1AADC1}"/>
            </a:ext>
          </a:extLst>
        </p:cNvPr>
        <p:cNvGrpSpPr/>
        <p:nvPr/>
      </p:nvGrpSpPr>
      <p:grpSpPr>
        <a:xfrm>
          <a:off x="0" y="0"/>
          <a:ext cx="0" cy="0"/>
          <a:chOff x="0" y="0"/>
          <a:chExt cx="0" cy="0"/>
        </a:xfrm>
      </p:grpSpPr>
      <p:sp>
        <p:nvSpPr>
          <p:cNvPr id="82" name="Google Shape;82;p9:notes">
            <a:extLst>
              <a:ext uri="{FF2B5EF4-FFF2-40B4-BE49-F238E27FC236}">
                <a16:creationId xmlns:a16="http://schemas.microsoft.com/office/drawing/2014/main" id="{366BACD2-8701-992C-F84A-CAABEAA31D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9:notes">
            <a:extLst>
              <a:ext uri="{FF2B5EF4-FFF2-40B4-BE49-F238E27FC236}">
                <a16:creationId xmlns:a16="http://schemas.microsoft.com/office/drawing/2014/main" id="{F203DDDA-C570-84B4-2CF7-299A7E8B91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951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73D0FE7B-3C45-1C9C-1146-7563EF6246EE}"/>
            </a:ext>
          </a:extLst>
        </p:cNvPr>
        <p:cNvGrpSpPr/>
        <p:nvPr/>
      </p:nvGrpSpPr>
      <p:grpSpPr>
        <a:xfrm>
          <a:off x="0" y="0"/>
          <a:ext cx="0" cy="0"/>
          <a:chOff x="0" y="0"/>
          <a:chExt cx="0" cy="0"/>
        </a:xfrm>
      </p:grpSpPr>
      <p:sp>
        <p:nvSpPr>
          <p:cNvPr id="71" name="Google Shape;71;p8:notes">
            <a:extLst>
              <a:ext uri="{FF2B5EF4-FFF2-40B4-BE49-F238E27FC236}">
                <a16:creationId xmlns:a16="http://schemas.microsoft.com/office/drawing/2014/main" id="{FABCB5CF-8C12-7D84-8B5A-85D10DE69F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2" name="Google Shape;72;p8:notes">
            <a:extLst>
              <a:ext uri="{FF2B5EF4-FFF2-40B4-BE49-F238E27FC236}">
                <a16:creationId xmlns:a16="http://schemas.microsoft.com/office/drawing/2014/main" id="{992F6340-ABAA-1C9A-288B-57041EB566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565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2D0A2D55-133D-6FF1-79D5-CD79324DD609}"/>
            </a:ext>
          </a:extLst>
        </p:cNvPr>
        <p:cNvGrpSpPr/>
        <p:nvPr/>
      </p:nvGrpSpPr>
      <p:grpSpPr>
        <a:xfrm>
          <a:off x="0" y="0"/>
          <a:ext cx="0" cy="0"/>
          <a:chOff x="0" y="0"/>
          <a:chExt cx="0" cy="0"/>
        </a:xfrm>
      </p:grpSpPr>
      <p:sp>
        <p:nvSpPr>
          <p:cNvPr id="82" name="Google Shape;82;p9:notes">
            <a:extLst>
              <a:ext uri="{FF2B5EF4-FFF2-40B4-BE49-F238E27FC236}">
                <a16:creationId xmlns:a16="http://schemas.microsoft.com/office/drawing/2014/main" id="{A1DDE4B1-9F6E-5B71-A660-D122FE052B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9:notes">
            <a:extLst>
              <a:ext uri="{FF2B5EF4-FFF2-40B4-BE49-F238E27FC236}">
                <a16:creationId xmlns:a16="http://schemas.microsoft.com/office/drawing/2014/main" id="{76A7DFD0-5C29-227E-985F-932A1E9877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8958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591E1767-871B-EADF-C466-D5BFB1C680D1}"/>
            </a:ext>
          </a:extLst>
        </p:cNvPr>
        <p:cNvGrpSpPr/>
        <p:nvPr/>
      </p:nvGrpSpPr>
      <p:grpSpPr>
        <a:xfrm>
          <a:off x="0" y="0"/>
          <a:ext cx="0" cy="0"/>
          <a:chOff x="0" y="0"/>
          <a:chExt cx="0" cy="0"/>
        </a:xfrm>
      </p:grpSpPr>
      <p:sp>
        <p:nvSpPr>
          <p:cNvPr id="71" name="Google Shape;71;p8:notes">
            <a:extLst>
              <a:ext uri="{FF2B5EF4-FFF2-40B4-BE49-F238E27FC236}">
                <a16:creationId xmlns:a16="http://schemas.microsoft.com/office/drawing/2014/main" id="{5BBA9F8A-7D65-A949-317A-1546FC501E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2" name="Google Shape;72;p8:notes">
            <a:extLst>
              <a:ext uri="{FF2B5EF4-FFF2-40B4-BE49-F238E27FC236}">
                <a16:creationId xmlns:a16="http://schemas.microsoft.com/office/drawing/2014/main" id="{A419D794-64F1-0527-0EE5-A958AEC9D3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43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3" name="Google Shape;6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2" name="Google Shape;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6C58B641-2EA4-05F0-2815-73FD7FA3F09A}"/>
            </a:ext>
          </a:extLst>
        </p:cNvPr>
        <p:cNvGrpSpPr/>
        <p:nvPr/>
      </p:nvGrpSpPr>
      <p:grpSpPr>
        <a:xfrm>
          <a:off x="0" y="0"/>
          <a:ext cx="0" cy="0"/>
          <a:chOff x="0" y="0"/>
          <a:chExt cx="0" cy="0"/>
        </a:xfrm>
      </p:grpSpPr>
      <p:sp>
        <p:nvSpPr>
          <p:cNvPr id="71" name="Google Shape;71;p8:notes">
            <a:extLst>
              <a:ext uri="{FF2B5EF4-FFF2-40B4-BE49-F238E27FC236}">
                <a16:creationId xmlns:a16="http://schemas.microsoft.com/office/drawing/2014/main" id="{68BCB49B-543A-1DF6-F9A1-C66AD12BC7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2" name="Google Shape;72;p8:notes">
            <a:extLst>
              <a:ext uri="{FF2B5EF4-FFF2-40B4-BE49-F238E27FC236}">
                <a16:creationId xmlns:a16="http://schemas.microsoft.com/office/drawing/2014/main" id="{D54F62F9-6560-8746-5340-A63F7089C0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535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7048BD0E-A434-2207-EB16-661EB3C749D0}"/>
            </a:ext>
          </a:extLst>
        </p:cNvPr>
        <p:cNvGrpSpPr/>
        <p:nvPr/>
      </p:nvGrpSpPr>
      <p:grpSpPr>
        <a:xfrm>
          <a:off x="0" y="0"/>
          <a:ext cx="0" cy="0"/>
          <a:chOff x="0" y="0"/>
          <a:chExt cx="0" cy="0"/>
        </a:xfrm>
      </p:grpSpPr>
      <p:sp>
        <p:nvSpPr>
          <p:cNvPr id="82" name="Google Shape;82;p9:notes">
            <a:extLst>
              <a:ext uri="{FF2B5EF4-FFF2-40B4-BE49-F238E27FC236}">
                <a16:creationId xmlns:a16="http://schemas.microsoft.com/office/drawing/2014/main" id="{188B83F7-D74D-CDB6-53A3-71F18182297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9:notes">
            <a:extLst>
              <a:ext uri="{FF2B5EF4-FFF2-40B4-BE49-F238E27FC236}">
                <a16:creationId xmlns:a16="http://schemas.microsoft.com/office/drawing/2014/main" id="{08A617E8-E4E4-2224-1BE2-DA65831073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7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E0A58448-1F90-B249-937C-9FFC24717719}"/>
            </a:ext>
          </a:extLst>
        </p:cNvPr>
        <p:cNvGrpSpPr/>
        <p:nvPr/>
      </p:nvGrpSpPr>
      <p:grpSpPr>
        <a:xfrm>
          <a:off x="0" y="0"/>
          <a:ext cx="0" cy="0"/>
          <a:chOff x="0" y="0"/>
          <a:chExt cx="0" cy="0"/>
        </a:xfrm>
      </p:grpSpPr>
      <p:sp>
        <p:nvSpPr>
          <p:cNvPr id="71" name="Google Shape;71;p8:notes">
            <a:extLst>
              <a:ext uri="{FF2B5EF4-FFF2-40B4-BE49-F238E27FC236}">
                <a16:creationId xmlns:a16="http://schemas.microsoft.com/office/drawing/2014/main" id="{3CFEA0E5-7B45-6069-F184-42F0526652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2" name="Google Shape;72;p8:notes">
            <a:extLst>
              <a:ext uri="{FF2B5EF4-FFF2-40B4-BE49-F238E27FC236}">
                <a16:creationId xmlns:a16="http://schemas.microsoft.com/office/drawing/2014/main" id="{F6D6C911-6E10-FC73-81BF-2DE67D8D90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2033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0B42A17D-2675-A325-D23D-298A3C6704C5}"/>
            </a:ext>
          </a:extLst>
        </p:cNvPr>
        <p:cNvGrpSpPr/>
        <p:nvPr/>
      </p:nvGrpSpPr>
      <p:grpSpPr>
        <a:xfrm>
          <a:off x="0" y="0"/>
          <a:ext cx="0" cy="0"/>
          <a:chOff x="0" y="0"/>
          <a:chExt cx="0" cy="0"/>
        </a:xfrm>
      </p:grpSpPr>
      <p:sp>
        <p:nvSpPr>
          <p:cNvPr id="82" name="Google Shape;82;p9:notes">
            <a:extLst>
              <a:ext uri="{FF2B5EF4-FFF2-40B4-BE49-F238E27FC236}">
                <a16:creationId xmlns:a16="http://schemas.microsoft.com/office/drawing/2014/main" id="{17BFBC39-FF4B-A67D-3753-62547273E2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9:notes">
            <a:extLst>
              <a:ext uri="{FF2B5EF4-FFF2-40B4-BE49-F238E27FC236}">
                <a16:creationId xmlns:a16="http://schemas.microsoft.com/office/drawing/2014/main" id="{BE7C27A2-014E-27F5-D8F9-C54F274EF7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4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CC143DE0-3478-D67C-8497-FD53DBF51EE9}"/>
            </a:ext>
          </a:extLst>
        </p:cNvPr>
        <p:cNvGrpSpPr/>
        <p:nvPr/>
      </p:nvGrpSpPr>
      <p:grpSpPr>
        <a:xfrm>
          <a:off x="0" y="0"/>
          <a:ext cx="0" cy="0"/>
          <a:chOff x="0" y="0"/>
          <a:chExt cx="0" cy="0"/>
        </a:xfrm>
      </p:grpSpPr>
      <p:sp>
        <p:nvSpPr>
          <p:cNvPr id="71" name="Google Shape;71;p8:notes">
            <a:extLst>
              <a:ext uri="{FF2B5EF4-FFF2-40B4-BE49-F238E27FC236}">
                <a16:creationId xmlns:a16="http://schemas.microsoft.com/office/drawing/2014/main" id="{C80022C9-3FF5-D6B3-D57E-EDE65775C8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2" name="Google Shape;72;p8:notes">
            <a:extLst>
              <a:ext uri="{FF2B5EF4-FFF2-40B4-BE49-F238E27FC236}">
                <a16:creationId xmlns:a16="http://schemas.microsoft.com/office/drawing/2014/main" id="{939A4D72-80F2-AA1B-CD13-E2982F5002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9176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a:extLst>
            <a:ext uri="{FF2B5EF4-FFF2-40B4-BE49-F238E27FC236}">
              <a16:creationId xmlns:a16="http://schemas.microsoft.com/office/drawing/2014/main" id="{77F3FB52-1FAE-3AE9-9DFA-0B3ED6DD4890}"/>
            </a:ext>
          </a:extLst>
        </p:cNvPr>
        <p:cNvGrpSpPr/>
        <p:nvPr/>
      </p:nvGrpSpPr>
      <p:grpSpPr>
        <a:xfrm>
          <a:off x="0" y="0"/>
          <a:ext cx="0" cy="0"/>
          <a:chOff x="0" y="0"/>
          <a:chExt cx="0" cy="0"/>
        </a:xfrm>
      </p:grpSpPr>
      <p:sp>
        <p:nvSpPr>
          <p:cNvPr id="82" name="Google Shape;82;p9:notes">
            <a:extLst>
              <a:ext uri="{FF2B5EF4-FFF2-40B4-BE49-F238E27FC236}">
                <a16:creationId xmlns:a16="http://schemas.microsoft.com/office/drawing/2014/main" id="{CB9CE5D6-1535-1C59-23D9-3C80F26E3C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3" name="Google Shape;83;p9:notes">
            <a:extLst>
              <a:ext uri="{FF2B5EF4-FFF2-40B4-BE49-F238E27FC236}">
                <a16:creationId xmlns:a16="http://schemas.microsoft.com/office/drawing/2014/main" id="{E3305440-DAD2-155E-1DA3-072134A0B1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8795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spTree>
      <p:nvGrpSpPr>
        <p:cNvPr id="1" name="Shape 6"/>
        <p:cNvGrpSpPr/>
        <p:nvPr/>
      </p:nvGrpSpPr>
      <p:grpSpPr>
        <a:xfrm>
          <a:off x="0" y="0"/>
          <a:ext cx="0" cy="0"/>
          <a:chOff x="0" y="0"/>
          <a:chExt cx="0" cy="0"/>
        </a:xfrm>
      </p:grpSpPr>
      <p:pic>
        <p:nvPicPr>
          <p:cNvPr id="7" name="Google Shape;7;g3276b439bfa_1_50"/>
          <p:cNvPicPr preferRelativeResize="0"/>
          <p:nvPr/>
        </p:nvPicPr>
        <p:blipFill rotWithShape="1">
          <a:blip r:embed="rId2">
            <a:alphaModFix/>
          </a:blip>
          <a:srcRect l="29" r="19"/>
          <a:stretch/>
        </p:blipFill>
        <p:spPr>
          <a:xfrm>
            <a:off x="3175" y="1785"/>
            <a:ext cx="12188827" cy="68562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8"/>
        <p:cNvGrpSpPr/>
        <p:nvPr/>
      </p:nvGrpSpPr>
      <p:grpSpPr>
        <a:xfrm>
          <a:off x="0" y="0"/>
          <a:ext cx="0" cy="0"/>
          <a:chOff x="0" y="0"/>
          <a:chExt cx="0" cy="0"/>
        </a:xfrm>
      </p:grpSpPr>
      <p:pic>
        <p:nvPicPr>
          <p:cNvPr id="9" name="Google Shape;9;g3276b439bfa_1_52"/>
          <p:cNvPicPr preferRelativeResize="0"/>
          <p:nvPr/>
        </p:nvPicPr>
        <p:blipFill rotWithShape="1">
          <a:blip r:embed="rId2">
            <a:alphaModFix/>
          </a:blip>
          <a:srcRect l="29" r="19"/>
          <a:stretch/>
        </p:blipFill>
        <p:spPr>
          <a:xfrm>
            <a:off x="3175" y="1785"/>
            <a:ext cx="12188827" cy="685621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2"/>
        <p:cNvGrpSpPr/>
        <p:nvPr/>
      </p:nvGrpSpPr>
      <p:grpSpPr>
        <a:xfrm>
          <a:off x="0" y="0"/>
          <a:ext cx="0" cy="0"/>
          <a:chOff x="0" y="0"/>
          <a:chExt cx="0" cy="0"/>
        </a:xfrm>
      </p:grpSpPr>
      <p:sp>
        <p:nvSpPr>
          <p:cNvPr id="13" name="Google Shape;13;g3276b439bfa_1_56"/>
          <p:cNvSpPr txBox="1"/>
          <p:nvPr/>
        </p:nvSpPr>
        <p:spPr>
          <a:xfrm>
            <a:off x="620110" y="2133600"/>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4" name="Google Shape;14;g3276b439bfa_1_56"/>
          <p:cNvPicPr preferRelativeResize="0"/>
          <p:nvPr/>
        </p:nvPicPr>
        <p:blipFill rotWithShape="1">
          <a:blip r:embed="rId2">
            <a:alphaModFix/>
          </a:blip>
          <a:srcRect l="29" r="19"/>
          <a:stretch/>
        </p:blipFill>
        <p:spPr>
          <a:xfrm>
            <a:off x="1589" y="899"/>
            <a:ext cx="12188827" cy="68562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cSld name="Título vertical y texto">
    <p:spTree>
      <p:nvGrpSpPr>
        <p:cNvPr id="1" name="Shape 17"/>
        <p:cNvGrpSpPr/>
        <p:nvPr/>
      </p:nvGrpSpPr>
      <p:grpSpPr>
        <a:xfrm>
          <a:off x="0" y="0"/>
          <a:ext cx="0" cy="0"/>
          <a:chOff x="0" y="0"/>
          <a:chExt cx="0" cy="0"/>
        </a:xfrm>
      </p:grpSpPr>
      <p:pic>
        <p:nvPicPr>
          <p:cNvPr id="18" name="Google Shape;18;g3276b439bfa_1_63"/>
          <p:cNvPicPr preferRelativeResize="0"/>
          <p:nvPr/>
        </p:nvPicPr>
        <p:blipFill rotWithShape="1">
          <a:blip r:embed="rId2">
            <a:alphaModFix/>
          </a:blip>
          <a:srcRect t="19" b="19"/>
          <a:stretch/>
        </p:blipFill>
        <p:spPr>
          <a:xfrm>
            <a:off x="0" y="1388"/>
            <a:ext cx="12187064" cy="68552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p:cSld name="Contenido con título">
    <p:spTree>
      <p:nvGrpSpPr>
        <p:cNvPr id="1" name="Shape 21"/>
        <p:cNvGrpSpPr/>
        <p:nvPr/>
      </p:nvGrpSpPr>
      <p:grpSpPr>
        <a:xfrm>
          <a:off x="0" y="0"/>
          <a:ext cx="0" cy="0"/>
          <a:chOff x="0" y="0"/>
          <a:chExt cx="0" cy="0"/>
        </a:xfrm>
      </p:grpSpPr>
      <p:pic>
        <p:nvPicPr>
          <p:cNvPr id="22" name="Google Shape;22;g3276b439bfa_1_69"/>
          <p:cNvPicPr preferRelativeResize="0"/>
          <p:nvPr/>
        </p:nvPicPr>
        <p:blipFill rotWithShape="1">
          <a:blip r:embed="rId2">
            <a:alphaModFix/>
          </a:blip>
          <a:srcRect/>
          <a:stretch/>
        </p:blipFill>
        <p:spPr>
          <a:xfrm>
            <a:off x="2466" y="0"/>
            <a:ext cx="12263102" cy="6900788"/>
          </a:xfrm>
          <a:prstGeom prst="rect">
            <a:avLst/>
          </a:prstGeom>
          <a:noFill/>
          <a:ln>
            <a:noFill/>
          </a:ln>
        </p:spPr>
      </p:pic>
      <p:sp>
        <p:nvSpPr>
          <p:cNvPr id="23" name="Google Shape;23;g3276b439bfa_1_69"/>
          <p:cNvSpPr/>
          <p:nvPr/>
        </p:nvSpPr>
        <p:spPr>
          <a:xfrm>
            <a:off x="9009888" y="3523553"/>
            <a:ext cx="2783100" cy="254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s-MX" sz="1800" b="0" i="0" u="none" strike="noStrike" cap="none" dirty="0">
                <a:solidFill>
                  <a:schemeClr val="lt1"/>
                </a:solidFill>
                <a:latin typeface="Calibri"/>
                <a:ea typeface="Calibri"/>
                <a:cs typeface="Calibri"/>
                <a:sym typeface="Calibri"/>
              </a:rPr>
              <a:t>RECUADRO PARA TRADUCCIÓN DE SEÑAS</a:t>
            </a:r>
            <a:endParaRPr sz="1800" dirty="0">
              <a:solidFill>
                <a:schemeClr val="dk1"/>
              </a:solidFill>
              <a:latin typeface="Calibri"/>
              <a:ea typeface="Calibri"/>
              <a:cs typeface="Calibri"/>
              <a:sym typeface="Calibri"/>
            </a:endParaRPr>
          </a:p>
        </p:txBody>
      </p:sp>
      <p:sp>
        <p:nvSpPr>
          <p:cNvPr id="24" name="Google Shape;24;g3276b439bfa_1_69"/>
          <p:cNvSpPr txBox="1"/>
          <p:nvPr/>
        </p:nvSpPr>
        <p:spPr>
          <a:xfrm>
            <a:off x="9680252" y="3853526"/>
            <a:ext cx="1495500" cy="3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A42145"/>
              </a:buClr>
              <a:buSzPts val="1351"/>
              <a:buFont typeface="Calibri"/>
              <a:buNone/>
            </a:pPr>
            <a:r>
              <a:rPr lang="es-MX" sz="1351" b="0" i="0" u="none" strike="noStrike" cap="none" dirty="0">
                <a:solidFill>
                  <a:srgbClr val="A42145"/>
                </a:solidFill>
                <a:latin typeface="Calibri"/>
                <a:ea typeface="Calibri"/>
                <a:cs typeface="Calibri"/>
                <a:sym typeface="Calibri"/>
              </a:rPr>
              <a:t>(BORRAR)</a:t>
            </a:r>
            <a:endParaRPr sz="1800" dirty="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n con título">
  <p:cSld name="Imagen con título">
    <p:spTree>
      <p:nvGrpSpPr>
        <p:cNvPr id="1" name="Shape 25"/>
        <p:cNvGrpSpPr/>
        <p:nvPr/>
      </p:nvGrpSpPr>
      <p:grpSpPr>
        <a:xfrm>
          <a:off x="0" y="0"/>
          <a:ext cx="0" cy="0"/>
          <a:chOff x="0" y="0"/>
          <a:chExt cx="0" cy="0"/>
        </a:xfrm>
      </p:grpSpPr>
      <p:pic>
        <p:nvPicPr>
          <p:cNvPr id="26" name="Google Shape;26;g3276b439bfa_1_75"/>
          <p:cNvPicPr preferRelativeResize="0"/>
          <p:nvPr/>
        </p:nvPicPr>
        <p:blipFill rotWithShape="1">
          <a:blip r:embed="rId2">
            <a:alphaModFix/>
          </a:blip>
          <a:srcRect/>
          <a:stretch/>
        </p:blipFill>
        <p:spPr>
          <a:xfrm>
            <a:off x="3174" y="1785"/>
            <a:ext cx="12188826" cy="685621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Diseño personalizado">
  <p:cSld name="4_Diseño personalizado">
    <p:spTree>
      <p:nvGrpSpPr>
        <p:cNvPr id="1" name="Shape 27"/>
        <p:cNvGrpSpPr/>
        <p:nvPr/>
      </p:nvGrpSpPr>
      <p:grpSpPr>
        <a:xfrm>
          <a:off x="0" y="0"/>
          <a:ext cx="0" cy="0"/>
          <a:chOff x="0" y="0"/>
          <a:chExt cx="0" cy="0"/>
        </a:xfrm>
      </p:grpSpPr>
      <p:pic>
        <p:nvPicPr>
          <p:cNvPr id="28" name="Google Shape;28;g3276b439bfa_1_79"/>
          <p:cNvPicPr preferRelativeResize="0"/>
          <p:nvPr/>
        </p:nvPicPr>
        <p:blipFill rotWithShape="1">
          <a:blip r:embed="rId2">
            <a:alphaModFix/>
          </a:blip>
          <a:srcRect/>
          <a:stretch/>
        </p:blipFill>
        <p:spPr>
          <a:xfrm>
            <a:off x="0" y="1388"/>
            <a:ext cx="12189533" cy="685661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hyperlink" Target="mailto:contraloria_social_dfi@nube.sep.gob.m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hyperlink" Target="mailto:quejas@nube.sep.gob.m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mailto:contraloria_social_dfi@nube.sep.gob.m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jp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dgesui.ses.sep.gob.mx/programas/programa-para-el-desarrollo-profesional-docente-para-el-tipo-superior-s247-prodep"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sics.buengobierno.gob.mx/ingres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
        <p:cNvGrpSpPr/>
        <p:nvPr/>
      </p:nvGrpSpPr>
      <p:grpSpPr>
        <a:xfrm>
          <a:off x="0" y="0"/>
          <a:ext cx="0" cy="0"/>
          <a:chOff x="0" y="0"/>
          <a:chExt cx="0" cy="0"/>
        </a:xfrm>
      </p:grpSpPr>
      <p:sp>
        <p:nvSpPr>
          <p:cNvPr id="44" name="Google Shape;44;p2"/>
          <p:cNvSpPr txBox="1"/>
          <p:nvPr/>
        </p:nvSpPr>
        <p:spPr>
          <a:xfrm>
            <a:off x="1524000" y="1808921"/>
            <a:ext cx="9144000" cy="876093"/>
          </a:xfrm>
          <a:prstGeom prst="rect">
            <a:avLst/>
          </a:prstGeom>
          <a:noFill/>
          <a:ln>
            <a:noFill/>
          </a:ln>
        </p:spPr>
        <p:txBody>
          <a:bodyPr spcFirstLastPara="1" wrap="square" lIns="91425" tIns="45700" rIns="91425" bIns="45700" anchor="ctr" anchorCtr="0">
            <a:normAutofit/>
          </a:bodyPr>
          <a:lstStyle/>
          <a:p>
            <a:pPr algn="ctr">
              <a:lnSpc>
                <a:spcPct val="90000"/>
              </a:lnSpc>
              <a:buClr>
                <a:srgbClr val="EDD899"/>
              </a:buClr>
              <a:buSzPts val="4400"/>
            </a:pPr>
            <a:r>
              <a:rPr lang="es-MX" sz="4400" b="1" dirty="0">
                <a:solidFill>
                  <a:srgbClr val="EDD899"/>
                </a:solidFill>
                <a:latin typeface="Noto Sans"/>
                <a:ea typeface="Noto Sans"/>
                <a:cs typeface="Noto Sans"/>
                <a:sym typeface="Noto Sans"/>
              </a:rPr>
              <a:t>C</a:t>
            </a:r>
            <a:r>
              <a:rPr lang="es-MX" sz="4400" b="1" dirty="0">
                <a:solidFill>
                  <a:srgbClr val="EDD899"/>
                </a:solidFill>
                <a:latin typeface="Noto Sans"/>
                <a:ea typeface="Noto Sans"/>
                <a:cs typeface="Noto Sans"/>
              </a:rPr>
              <a:t>ONTRALORÍA SOCIAL 2025</a:t>
            </a:r>
          </a:p>
          <a:p>
            <a:pPr marL="0" marR="0" lvl="0" indent="0" algn="ctr" rtl="0">
              <a:lnSpc>
                <a:spcPct val="90000"/>
              </a:lnSpc>
              <a:spcBef>
                <a:spcPts val="0"/>
              </a:spcBef>
              <a:spcAft>
                <a:spcPts val="0"/>
              </a:spcAft>
              <a:buClr>
                <a:srgbClr val="EDD899"/>
              </a:buClr>
              <a:buSzPts val="4400"/>
              <a:buFont typeface="Noto Sans"/>
              <a:buNone/>
            </a:pPr>
            <a:endParaRPr dirty="0"/>
          </a:p>
        </p:txBody>
      </p:sp>
      <p:cxnSp>
        <p:nvCxnSpPr>
          <p:cNvPr id="45" name="Google Shape;45;p2"/>
          <p:cNvCxnSpPr>
            <a:cxnSpLocks/>
          </p:cNvCxnSpPr>
          <p:nvPr/>
        </p:nvCxnSpPr>
        <p:spPr>
          <a:xfrm>
            <a:off x="1914525" y="2763600"/>
            <a:ext cx="8324850" cy="0"/>
          </a:xfrm>
          <a:prstGeom prst="straightConnector1">
            <a:avLst/>
          </a:prstGeom>
          <a:noFill/>
          <a:ln w="38100" cap="flat" cmpd="sng">
            <a:solidFill>
              <a:srgbClr val="EDD899"/>
            </a:solidFill>
            <a:prstDash val="solid"/>
            <a:miter lim="800000"/>
            <a:headEnd type="none" w="sm" len="sm"/>
            <a:tailEnd type="none" w="sm" len="sm"/>
          </a:ln>
        </p:spPr>
      </p:cxnSp>
      <p:sp>
        <p:nvSpPr>
          <p:cNvPr id="50" name="Google Shape;50;p2"/>
          <p:cNvSpPr txBox="1"/>
          <p:nvPr/>
        </p:nvSpPr>
        <p:spPr>
          <a:xfrm>
            <a:off x="1524000" y="2960747"/>
            <a:ext cx="9144000" cy="464594"/>
          </a:xfrm>
          <a:prstGeom prst="rect">
            <a:avLst/>
          </a:prstGeom>
          <a:noFill/>
          <a:ln>
            <a:noFill/>
          </a:ln>
        </p:spPr>
        <p:txBody>
          <a:bodyPr spcFirstLastPara="1" wrap="square" lIns="91425" tIns="45700" rIns="91425" bIns="45700" anchor="t" anchorCtr="0">
            <a:noAutofit/>
          </a:bodyPr>
          <a:lstStyle/>
          <a:p>
            <a:pPr algn="ctr">
              <a:lnSpc>
                <a:spcPct val="90000"/>
              </a:lnSpc>
              <a:buClr>
                <a:schemeClr val="lt1"/>
              </a:buClr>
              <a:buSzPts val="2800"/>
            </a:pPr>
            <a:r>
              <a:rPr lang="es-MX" sz="2800" dirty="0">
                <a:solidFill>
                  <a:schemeClr val="lt1"/>
                </a:solidFill>
                <a:latin typeface="Noto Sans"/>
                <a:ea typeface="Noto Sans"/>
                <a:cs typeface="Noto Sans"/>
              </a:rPr>
              <a:t>Programa para el Desarrollo Profesional Docente, Tipo Superior S247 (PRODEP)</a:t>
            </a:r>
            <a:endParaRPr lang="es-MX" sz="2800" dirty="0">
              <a:solidFill>
                <a:schemeClr val="lt1"/>
              </a:solidFill>
              <a:latin typeface="Noto Sans"/>
              <a:ea typeface="Noto Sans"/>
              <a:cs typeface="Noto Sans"/>
              <a:sym typeface="Calibri"/>
            </a:endParaRPr>
          </a:p>
        </p:txBody>
      </p:sp>
      <p:pic>
        <p:nvPicPr>
          <p:cNvPr id="3" name="Imagen 2" descr="Imagen que contiene dibujo, alimentos, señal&#10;&#10;El contenido generado por IA puede ser incorrecto.">
            <a:extLst>
              <a:ext uri="{FF2B5EF4-FFF2-40B4-BE49-F238E27FC236}">
                <a16:creationId xmlns:a16="http://schemas.microsoft.com/office/drawing/2014/main" id="{13AE372E-C97B-0D06-A0F2-EDD6020923F3}"/>
              </a:ext>
            </a:extLst>
          </p:cNvPr>
          <p:cNvPicPr>
            <a:picLocks noChangeAspect="1"/>
          </p:cNvPicPr>
          <p:nvPr/>
        </p:nvPicPr>
        <p:blipFill>
          <a:blip r:embed="rId4"/>
          <a:stretch>
            <a:fillRect/>
          </a:stretch>
        </p:blipFill>
        <p:spPr>
          <a:xfrm>
            <a:off x="3446668" y="370607"/>
            <a:ext cx="5298664" cy="8419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a:extLst>
            <a:ext uri="{FF2B5EF4-FFF2-40B4-BE49-F238E27FC236}">
              <a16:creationId xmlns:a16="http://schemas.microsoft.com/office/drawing/2014/main" id="{551E23D0-4150-A2FD-9C12-A11DE398B469}"/>
            </a:ext>
          </a:extLst>
        </p:cNvPr>
        <p:cNvGrpSpPr/>
        <p:nvPr/>
      </p:nvGrpSpPr>
      <p:grpSpPr>
        <a:xfrm>
          <a:off x="0" y="0"/>
          <a:ext cx="0" cy="0"/>
          <a:chOff x="0" y="0"/>
          <a:chExt cx="0" cy="0"/>
        </a:xfrm>
      </p:grpSpPr>
      <p:sp>
        <p:nvSpPr>
          <p:cNvPr id="90" name="Google Shape;90;p9">
            <a:extLst>
              <a:ext uri="{FF2B5EF4-FFF2-40B4-BE49-F238E27FC236}">
                <a16:creationId xmlns:a16="http://schemas.microsoft.com/office/drawing/2014/main" id="{DDAE1370-9980-8155-ED49-034C401DC3BD}"/>
              </a:ext>
            </a:extLst>
          </p:cNvPr>
          <p:cNvSpPr txBox="1"/>
          <p:nvPr/>
        </p:nvSpPr>
        <p:spPr>
          <a:xfrm>
            <a:off x="427839" y="769003"/>
            <a:ext cx="11635530" cy="954067"/>
          </a:xfrm>
          <a:prstGeom prst="rect">
            <a:avLst/>
          </a:prstGeom>
          <a:noFill/>
          <a:ln>
            <a:noFill/>
          </a:ln>
        </p:spPr>
        <p:txBody>
          <a:bodyPr spcFirstLastPara="1" wrap="square" lIns="91425" tIns="45700" rIns="91425" bIns="45700" anchor="t" anchorCtr="0">
            <a:spAutoFit/>
          </a:bodyPr>
          <a:lstStyle/>
          <a:p>
            <a:r>
              <a:rPr lang="es-MX" sz="2800" b="1" dirty="0">
                <a:solidFill>
                  <a:srgbClr val="691932"/>
                </a:solidFill>
                <a:latin typeface="Noto Sans"/>
                <a:ea typeface="Noto Sans"/>
                <a:cs typeface="Noto Sans"/>
              </a:rPr>
              <a:t>¿A qué actividades de Contraloría Social le daremos seguimiento?</a:t>
            </a:r>
            <a:r>
              <a:rPr lang="es-MX" sz="2800" dirty="0"/>
              <a:t> </a:t>
            </a:r>
            <a:endParaRPr sz="2800" b="1" dirty="0">
              <a:solidFill>
                <a:srgbClr val="691932"/>
              </a:solidFill>
              <a:latin typeface="Noto Sans"/>
              <a:ea typeface="Noto Sans"/>
              <a:cs typeface="Noto Sans"/>
              <a:sym typeface="Calibri"/>
            </a:endParaRPr>
          </a:p>
        </p:txBody>
      </p:sp>
      <p:pic>
        <p:nvPicPr>
          <p:cNvPr id="2" name="Imagen 1" descr="Imagen que contiene firmar, parada, dibujo, medidor&#10;&#10;El contenido generado por IA puede ser incorrecto.">
            <a:extLst>
              <a:ext uri="{FF2B5EF4-FFF2-40B4-BE49-F238E27FC236}">
                <a16:creationId xmlns:a16="http://schemas.microsoft.com/office/drawing/2014/main" id="{8AB263C4-6CE1-AE3C-313B-B47BCE6D7500}"/>
              </a:ext>
            </a:extLst>
          </p:cNvPr>
          <p:cNvPicPr>
            <a:picLocks noChangeAspect="1"/>
          </p:cNvPicPr>
          <p:nvPr/>
        </p:nvPicPr>
        <p:blipFill>
          <a:blip r:embed="rId3"/>
          <a:stretch>
            <a:fillRect/>
          </a:stretch>
        </p:blipFill>
        <p:spPr>
          <a:xfrm>
            <a:off x="8633623" y="284368"/>
            <a:ext cx="3159240" cy="502016"/>
          </a:xfrm>
          <a:prstGeom prst="rect">
            <a:avLst/>
          </a:prstGeom>
        </p:spPr>
      </p:pic>
      <p:sp>
        <p:nvSpPr>
          <p:cNvPr id="6" name="Marcador de contenido 5">
            <a:extLst>
              <a:ext uri="{FF2B5EF4-FFF2-40B4-BE49-F238E27FC236}">
                <a16:creationId xmlns:a16="http://schemas.microsoft.com/office/drawing/2014/main" id="{1A44830A-9723-357A-1BAE-F7A5E8AEB6EA}"/>
              </a:ext>
            </a:extLst>
          </p:cNvPr>
          <p:cNvSpPr txBox="1">
            <a:spLocks/>
          </p:cNvSpPr>
          <p:nvPr/>
        </p:nvSpPr>
        <p:spPr>
          <a:xfrm>
            <a:off x="567419" y="2314576"/>
            <a:ext cx="6357257" cy="262482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MX" dirty="0"/>
          </a:p>
        </p:txBody>
      </p:sp>
      <p:graphicFrame>
        <p:nvGraphicFramePr>
          <p:cNvPr id="3" name="Marcador de contenido 1">
            <a:extLst>
              <a:ext uri="{FF2B5EF4-FFF2-40B4-BE49-F238E27FC236}">
                <a16:creationId xmlns:a16="http://schemas.microsoft.com/office/drawing/2014/main" id="{26F18EAC-0EF8-618F-6156-7E6110D9ECB8}"/>
              </a:ext>
            </a:extLst>
          </p:cNvPr>
          <p:cNvGraphicFramePr>
            <a:graphicFrameLocks/>
          </p:cNvGraphicFramePr>
          <p:nvPr>
            <p:extLst>
              <p:ext uri="{D42A27DB-BD31-4B8C-83A1-F6EECF244321}">
                <p14:modId xmlns:p14="http://schemas.microsoft.com/office/powerpoint/2010/main" val="32089276"/>
              </p:ext>
            </p:extLst>
          </p:nvPr>
        </p:nvGraphicFramePr>
        <p:xfrm>
          <a:off x="1725717" y="1838884"/>
          <a:ext cx="8740565" cy="3692021"/>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2337814">
                  <a:extLst>
                    <a:ext uri="{9D8B030D-6E8A-4147-A177-3AD203B41FA5}">
                      <a16:colId xmlns:a16="http://schemas.microsoft.com/office/drawing/2014/main" val="2371169331"/>
                    </a:ext>
                  </a:extLst>
                </a:gridCol>
                <a:gridCol w="6402751">
                  <a:extLst>
                    <a:ext uri="{9D8B030D-6E8A-4147-A177-3AD203B41FA5}">
                      <a16:colId xmlns:a16="http://schemas.microsoft.com/office/drawing/2014/main" val="4074837600"/>
                    </a:ext>
                  </a:extLst>
                </a:gridCol>
              </a:tblGrid>
              <a:tr h="1037134">
                <a:tc rowSpan="5">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MX" sz="2000" b="1" u="none" strike="noStrike" kern="1200" dirty="0">
                          <a:solidFill>
                            <a:schemeClr val="tx1">
                              <a:lumMod val="85000"/>
                              <a:lumOff val="15000"/>
                            </a:schemeClr>
                          </a:solidFill>
                          <a:effectLst/>
                          <a:latin typeface="Montserrat" panose="00000500000000000000" pitchFamily="2" charset="0"/>
                          <a:ea typeface="+mn-ea"/>
                          <a:cs typeface="+mn-cs"/>
                        </a:rPr>
                        <a:t>Cuarto trimestre</a:t>
                      </a:r>
                    </a:p>
                  </a:txBody>
                  <a:tcPr anchor="ctr">
                    <a:solidFill>
                      <a:schemeClr val="bg1">
                        <a:lumMod val="85000"/>
                      </a:schemeClr>
                    </a:solidFill>
                  </a:tcPr>
                </a:tc>
                <a:tc>
                  <a:txBody>
                    <a:bodyPr/>
                    <a:lstStyle/>
                    <a:p>
                      <a:pPr marL="285750" marR="0" lvl="0" indent="-285750" algn="l" defTabSz="914377" rtl="0" eaLnBrk="1" fontAlgn="ctr" latinLnBrk="0" hangingPunct="1">
                        <a:lnSpc>
                          <a:spcPct val="100000"/>
                        </a:lnSpc>
                        <a:spcBef>
                          <a:spcPts val="0"/>
                        </a:spcBef>
                        <a:spcAft>
                          <a:spcPts val="0"/>
                        </a:spcAft>
                        <a:buClrTx/>
                        <a:buSzTx/>
                        <a:buFont typeface="Montserrat" panose="00000500000000000000" pitchFamily="2" charset="0"/>
                        <a:buChar char="◆"/>
                        <a:tabLst/>
                        <a:defRPr/>
                      </a:pPr>
                      <a:r>
                        <a:rPr lang="es-MX" sz="1800" b="0" i="0" u="none" strike="noStrike" kern="1200" cap="none" dirty="0">
                          <a:solidFill>
                            <a:schemeClr val="tx1">
                              <a:lumMod val="85000"/>
                              <a:lumOff val="15000"/>
                            </a:schemeClr>
                          </a:solidFill>
                          <a:effectLst/>
                          <a:latin typeface="Montserrat" panose="00000500000000000000" pitchFamily="2" charset="0"/>
                          <a:ea typeface="+mn-ea"/>
                          <a:cs typeface="+mn-cs"/>
                          <a:sym typeface="Arial"/>
                        </a:rPr>
                        <a:t>Envío del nombramiento y las fichas de identificación de datos del RCS y la del Enlace de Contraloría Social para la captura de Información en el SICS.</a:t>
                      </a:r>
                    </a:p>
                  </a:txBody>
                  <a:tcPr marL="9525" marR="9525" marT="9525" marB="0" anchor="ctr">
                    <a:solidFill>
                      <a:schemeClr val="bg1">
                        <a:lumMod val="85000"/>
                      </a:schemeClr>
                    </a:solidFill>
                  </a:tcPr>
                </a:tc>
                <a:extLst>
                  <a:ext uri="{0D108BD9-81ED-4DB2-BD59-A6C34878D82A}">
                    <a16:rowId xmlns:a16="http://schemas.microsoft.com/office/drawing/2014/main" val="2293798823"/>
                  </a:ext>
                </a:extLst>
              </a:tr>
              <a:tr h="696157">
                <a:tc vMerge="1">
                  <a:txBody>
                    <a:bodyPr/>
                    <a:lstStyle/>
                    <a:p>
                      <a:endParaRPr dirty="0"/>
                    </a:p>
                  </a:txBody>
                  <a:tcPr anchor="ctr">
                    <a:solidFill>
                      <a:srgbClr val="691B31"/>
                    </a:solidFill>
                  </a:tcPr>
                </a:tc>
                <a:tc>
                  <a:txBody>
                    <a:bodyPr/>
                    <a:lstStyle/>
                    <a:p>
                      <a:pPr marL="285750" marR="0" lvl="0" indent="-285750" algn="l" defTabSz="914377" rtl="0" eaLnBrk="1" fontAlgn="ctr" latinLnBrk="0" hangingPunct="1">
                        <a:lnSpc>
                          <a:spcPct val="100000"/>
                        </a:lnSpc>
                        <a:spcBef>
                          <a:spcPts val="0"/>
                        </a:spcBef>
                        <a:spcAft>
                          <a:spcPts val="0"/>
                        </a:spcAft>
                        <a:buClrTx/>
                        <a:buSzTx/>
                        <a:buFont typeface="Montserrat" panose="00000500000000000000" pitchFamily="2" charset="0"/>
                        <a:buChar char="◆"/>
                        <a:tabLst/>
                        <a:defRPr/>
                      </a:pPr>
                      <a:r>
                        <a:rPr lang="es-MX" sz="1800" b="0" i="0" u="none" strike="noStrike" kern="1200" cap="none" dirty="0">
                          <a:solidFill>
                            <a:schemeClr val="tx1">
                              <a:lumMod val="85000"/>
                              <a:lumOff val="15000"/>
                            </a:schemeClr>
                          </a:solidFill>
                          <a:effectLst/>
                          <a:latin typeface="Montserrat" panose="00000500000000000000" pitchFamily="2" charset="0"/>
                          <a:ea typeface="+mn-ea"/>
                          <a:cs typeface="+mn-cs"/>
                          <a:sym typeface="Arial"/>
                        </a:rPr>
                        <a:t>Publicación de los documentos normativos en la página web de las IPES.</a:t>
                      </a:r>
                    </a:p>
                  </a:txBody>
                  <a:tcPr marL="9525" marR="9525" marT="9525" marB="0" anchor="ctr">
                    <a:solidFill>
                      <a:schemeClr val="bg1">
                        <a:lumMod val="85000"/>
                      </a:schemeClr>
                    </a:solidFill>
                  </a:tcPr>
                </a:tc>
                <a:extLst>
                  <a:ext uri="{0D108BD9-81ED-4DB2-BD59-A6C34878D82A}">
                    <a16:rowId xmlns:a16="http://schemas.microsoft.com/office/drawing/2014/main" val="2015319687"/>
                  </a:ext>
                </a:extLst>
              </a:tr>
              <a:tr h="696157">
                <a:tc vMerge="1">
                  <a:txBody>
                    <a:bodyPr/>
                    <a:lstStyle/>
                    <a:p>
                      <a:endParaRPr lang="es-MX"/>
                    </a:p>
                  </a:txBody>
                  <a:tcPr/>
                </a:tc>
                <a:tc>
                  <a:txBody>
                    <a:bodyPr/>
                    <a:lstStyle/>
                    <a:p>
                      <a:pPr marL="285750" marR="0" lvl="0" indent="-285750" algn="l" defTabSz="914377" rtl="0" eaLnBrk="1" fontAlgn="ctr" latinLnBrk="0" hangingPunct="1">
                        <a:lnSpc>
                          <a:spcPct val="100000"/>
                        </a:lnSpc>
                        <a:spcBef>
                          <a:spcPts val="0"/>
                        </a:spcBef>
                        <a:spcAft>
                          <a:spcPts val="0"/>
                        </a:spcAft>
                        <a:buClrTx/>
                        <a:buSzTx/>
                        <a:buFont typeface="Montserrat" panose="00000500000000000000" pitchFamily="2" charset="0"/>
                        <a:buChar char="◆"/>
                        <a:tabLst/>
                        <a:defRPr/>
                      </a:pPr>
                      <a:r>
                        <a:rPr lang="es-MX" sz="1800" b="0" i="0" u="none" strike="noStrike" kern="1200" cap="none" dirty="0">
                          <a:solidFill>
                            <a:schemeClr val="tx1">
                              <a:lumMod val="85000"/>
                              <a:lumOff val="15000"/>
                            </a:schemeClr>
                          </a:solidFill>
                          <a:effectLst/>
                          <a:latin typeface="Montserrat" panose="00000500000000000000" pitchFamily="2" charset="0"/>
                          <a:ea typeface="+mn-ea"/>
                          <a:cs typeface="+mn-cs"/>
                          <a:sym typeface="Arial"/>
                        </a:rPr>
                        <a:t>Elaboración del PITCS, su registro en el SICS y publicación del PITCS.</a:t>
                      </a:r>
                    </a:p>
                  </a:txBody>
                  <a:tcPr marL="9525" marR="9525" marT="9525" marB="0" anchor="ctr">
                    <a:solidFill>
                      <a:schemeClr val="bg1">
                        <a:lumMod val="85000"/>
                      </a:schemeClr>
                    </a:solidFill>
                  </a:tcPr>
                </a:tc>
                <a:extLst>
                  <a:ext uri="{0D108BD9-81ED-4DB2-BD59-A6C34878D82A}">
                    <a16:rowId xmlns:a16="http://schemas.microsoft.com/office/drawing/2014/main" val="3449475778"/>
                  </a:ext>
                </a:extLst>
              </a:tr>
              <a:tr h="596451">
                <a:tc vMerge="1">
                  <a:txBody>
                    <a:bodyPr/>
                    <a:lstStyle/>
                    <a:p>
                      <a:endParaRPr lang="es-MX"/>
                    </a:p>
                  </a:txBody>
                  <a:tcPr/>
                </a:tc>
                <a:tc>
                  <a:txBody>
                    <a:bodyPr/>
                    <a:lstStyle/>
                    <a:p>
                      <a:pPr marL="285750" marR="0" lvl="0" indent="-285750" algn="l" defTabSz="914377" rtl="0" eaLnBrk="1" fontAlgn="ctr" latinLnBrk="0" hangingPunct="1">
                        <a:lnSpc>
                          <a:spcPct val="100000"/>
                        </a:lnSpc>
                        <a:spcBef>
                          <a:spcPts val="0"/>
                        </a:spcBef>
                        <a:spcAft>
                          <a:spcPts val="0"/>
                        </a:spcAft>
                        <a:buClrTx/>
                        <a:buSzTx/>
                        <a:buFont typeface="Montserrat" panose="00000500000000000000" pitchFamily="2" charset="0"/>
                        <a:buChar char="◆"/>
                        <a:tabLst/>
                        <a:defRPr/>
                      </a:pPr>
                      <a:r>
                        <a:rPr lang="es-MX" sz="1800" b="0" i="0" u="none" strike="noStrike" kern="1200" cap="none" dirty="0">
                          <a:solidFill>
                            <a:schemeClr val="tx1">
                              <a:lumMod val="85000"/>
                              <a:lumOff val="15000"/>
                            </a:schemeClr>
                          </a:solidFill>
                          <a:effectLst/>
                          <a:latin typeface="Montserrat" panose="00000500000000000000" pitchFamily="2" charset="0"/>
                          <a:ea typeface="+mn-ea"/>
                          <a:cs typeface="+mn-cs"/>
                          <a:sym typeface="Arial"/>
                        </a:rPr>
                        <a:t>Realización de las actividades comprometidas en el PITCS y en la Guía Operativa.</a:t>
                      </a:r>
                    </a:p>
                  </a:txBody>
                  <a:tcPr marL="9525" marR="9525" marT="9525" marB="0" anchor="ctr">
                    <a:solidFill>
                      <a:schemeClr val="bg1">
                        <a:lumMod val="85000"/>
                      </a:schemeClr>
                    </a:solidFill>
                  </a:tcPr>
                </a:tc>
                <a:extLst>
                  <a:ext uri="{0D108BD9-81ED-4DB2-BD59-A6C34878D82A}">
                    <a16:rowId xmlns:a16="http://schemas.microsoft.com/office/drawing/2014/main" val="1663302605"/>
                  </a:ext>
                </a:extLst>
              </a:tr>
              <a:tr h="596451">
                <a:tc vMerge="1">
                  <a:txBody>
                    <a:bodyPr/>
                    <a:lstStyle/>
                    <a:p>
                      <a:pPr algn="r"/>
                      <a:endParaRPr lang="es-MX" dirty="0"/>
                    </a:p>
                  </a:txBody>
                  <a:tcPr anchor="ctr"/>
                </a:tc>
                <a:tc>
                  <a:txBody>
                    <a:bodyPr/>
                    <a:lstStyle/>
                    <a:p>
                      <a:pPr marL="285750" marR="0" lvl="0" indent="-285750" algn="l" defTabSz="914377" rtl="0" eaLnBrk="1" fontAlgn="ctr" latinLnBrk="0" hangingPunct="1">
                        <a:lnSpc>
                          <a:spcPct val="100000"/>
                        </a:lnSpc>
                        <a:spcBef>
                          <a:spcPts val="0"/>
                        </a:spcBef>
                        <a:spcAft>
                          <a:spcPts val="0"/>
                        </a:spcAft>
                        <a:buClrTx/>
                        <a:buSzTx/>
                        <a:buFont typeface="Montserrat" panose="00000500000000000000" pitchFamily="2" charset="0"/>
                        <a:buChar char="◆"/>
                        <a:tabLst/>
                        <a:defRPr/>
                      </a:pPr>
                      <a:r>
                        <a:rPr lang="es-MX" sz="1800" b="0" i="0" u="none" strike="noStrike" kern="1200" cap="none" dirty="0">
                          <a:solidFill>
                            <a:schemeClr val="tx1">
                              <a:lumMod val="85000"/>
                              <a:lumOff val="15000"/>
                            </a:schemeClr>
                          </a:solidFill>
                          <a:effectLst/>
                          <a:latin typeface="Montserrat" panose="00000500000000000000" pitchFamily="2" charset="0"/>
                          <a:ea typeface="+mn-ea"/>
                          <a:cs typeface="+mn-cs"/>
                          <a:sym typeface="Arial"/>
                        </a:rPr>
                        <a:t>Envío del Informe final de Contraloría Social.</a:t>
                      </a:r>
                    </a:p>
                  </a:txBody>
                  <a:tcPr marL="9525" marR="9525" marT="9525" marB="0" anchor="ctr">
                    <a:solidFill>
                      <a:schemeClr val="bg1">
                        <a:lumMod val="85000"/>
                      </a:schemeClr>
                    </a:solidFill>
                  </a:tcPr>
                </a:tc>
                <a:extLst>
                  <a:ext uri="{0D108BD9-81ED-4DB2-BD59-A6C34878D82A}">
                    <a16:rowId xmlns:a16="http://schemas.microsoft.com/office/drawing/2014/main" val="1302397351"/>
                  </a:ext>
                </a:extLst>
              </a:tr>
            </a:tbl>
          </a:graphicData>
        </a:graphic>
      </p:graphicFrame>
    </p:spTree>
    <p:extLst>
      <p:ext uri="{BB962C8B-B14F-4D97-AF65-F5344CB8AC3E}">
        <p14:creationId xmlns:p14="http://schemas.microsoft.com/office/powerpoint/2010/main" val="289945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CA01456F-7227-DA1E-3B54-36567EB30416}"/>
            </a:ext>
          </a:extLst>
        </p:cNvPr>
        <p:cNvGrpSpPr/>
        <p:nvPr/>
      </p:nvGrpSpPr>
      <p:grpSpPr>
        <a:xfrm>
          <a:off x="0" y="0"/>
          <a:ext cx="0" cy="0"/>
          <a:chOff x="0" y="0"/>
          <a:chExt cx="0" cy="0"/>
        </a:xfrm>
      </p:grpSpPr>
      <p:sp>
        <p:nvSpPr>
          <p:cNvPr id="78" name="Google Shape;78;p8">
            <a:extLst>
              <a:ext uri="{FF2B5EF4-FFF2-40B4-BE49-F238E27FC236}">
                <a16:creationId xmlns:a16="http://schemas.microsoft.com/office/drawing/2014/main" id="{2CDA8DFD-FAB5-29F2-3F0A-F8A715BA48A2}"/>
              </a:ext>
            </a:extLst>
          </p:cNvPr>
          <p:cNvSpPr txBox="1"/>
          <p:nvPr/>
        </p:nvSpPr>
        <p:spPr>
          <a:xfrm>
            <a:off x="520118" y="756188"/>
            <a:ext cx="11501306" cy="954067"/>
          </a:xfrm>
          <a:prstGeom prst="rect">
            <a:avLst/>
          </a:prstGeom>
          <a:noFill/>
          <a:ln>
            <a:noFill/>
          </a:ln>
        </p:spPr>
        <p:txBody>
          <a:bodyPr spcFirstLastPara="1" wrap="square" lIns="91425" tIns="45700" rIns="91425" bIns="45700" anchor="t" anchorCtr="0">
            <a:spAutoFit/>
          </a:bodyPr>
          <a:lstStyle/>
          <a:p>
            <a:r>
              <a:rPr lang="es-MX" sz="2800" b="1" dirty="0">
                <a:solidFill>
                  <a:srgbClr val="1E5B4F"/>
                </a:solidFill>
                <a:latin typeface="Noto Sans"/>
                <a:ea typeface="Noto Sans"/>
                <a:cs typeface="Noto Sans"/>
              </a:rPr>
              <a:t>¿A qué actividades de Contraloría Social le daremos seguimiento?</a:t>
            </a:r>
          </a:p>
        </p:txBody>
      </p:sp>
      <p:pic>
        <p:nvPicPr>
          <p:cNvPr id="2" name="Imagen 1" descr="Imagen que contiene firmar, parada, dibujo, medidor&#10;&#10;El contenido generado por IA puede ser incorrecto.">
            <a:extLst>
              <a:ext uri="{FF2B5EF4-FFF2-40B4-BE49-F238E27FC236}">
                <a16:creationId xmlns:a16="http://schemas.microsoft.com/office/drawing/2014/main" id="{D9844172-7B47-2DA4-1292-C6284A989783}"/>
              </a:ext>
            </a:extLst>
          </p:cNvPr>
          <p:cNvPicPr>
            <a:picLocks noChangeAspect="1"/>
          </p:cNvPicPr>
          <p:nvPr/>
        </p:nvPicPr>
        <p:blipFill>
          <a:blip r:embed="rId3"/>
          <a:stretch>
            <a:fillRect/>
          </a:stretch>
        </p:blipFill>
        <p:spPr>
          <a:xfrm>
            <a:off x="8633623" y="284368"/>
            <a:ext cx="3159240" cy="502016"/>
          </a:xfrm>
          <a:prstGeom prst="rect">
            <a:avLst/>
          </a:prstGeom>
        </p:spPr>
      </p:pic>
      <p:sp>
        <p:nvSpPr>
          <p:cNvPr id="3" name="Rectángulo: esquinas redondeadas 2">
            <a:extLst>
              <a:ext uri="{FF2B5EF4-FFF2-40B4-BE49-F238E27FC236}">
                <a16:creationId xmlns:a16="http://schemas.microsoft.com/office/drawing/2014/main" id="{243734F6-A65E-9EAC-F0BF-0214E400CB5B}"/>
              </a:ext>
            </a:extLst>
          </p:cNvPr>
          <p:cNvSpPr/>
          <p:nvPr/>
        </p:nvSpPr>
        <p:spPr>
          <a:xfrm>
            <a:off x="694528" y="1943860"/>
            <a:ext cx="4827312" cy="819200"/>
          </a:xfrm>
          <a:prstGeom prst="roundRect">
            <a:avLst/>
          </a:prstGeom>
          <a:solidFill>
            <a:schemeClr val="accent6">
              <a:lumMod val="20000"/>
              <a:lumOff val="80000"/>
            </a:schemeClr>
          </a:solidFill>
          <a:ln>
            <a:solidFill>
              <a:srgbClr val="1E5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Nombramiento y la ficha de identificación de datos del RCS. </a:t>
            </a:r>
            <a:endParaRPr lang="es-MX" sz="1600" b="1"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Rectángulo: esquinas redondeadas 3">
            <a:extLst>
              <a:ext uri="{FF2B5EF4-FFF2-40B4-BE49-F238E27FC236}">
                <a16:creationId xmlns:a16="http://schemas.microsoft.com/office/drawing/2014/main" id="{E6B3992F-40D0-FE61-1D78-B1459B65DD46}"/>
              </a:ext>
            </a:extLst>
          </p:cNvPr>
          <p:cNvSpPr/>
          <p:nvPr/>
        </p:nvSpPr>
        <p:spPr>
          <a:xfrm>
            <a:off x="694528" y="3138171"/>
            <a:ext cx="4827312" cy="819200"/>
          </a:xfrm>
          <a:prstGeom prst="roundRect">
            <a:avLst/>
          </a:prstGeom>
          <a:solidFill>
            <a:schemeClr val="accent6">
              <a:lumMod val="20000"/>
              <a:lumOff val="80000"/>
            </a:schemeClr>
          </a:solidFill>
          <a:ln>
            <a:solidFill>
              <a:srgbClr val="1E5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Ficha de enlace de Contraloría Social </a:t>
            </a:r>
            <a:r>
              <a:rPr lang="es-MX" sz="1600" b="1"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para la captura de información en el SICS.</a:t>
            </a:r>
          </a:p>
        </p:txBody>
      </p:sp>
      <p:sp>
        <p:nvSpPr>
          <p:cNvPr id="6" name="Marcador de contenido 9">
            <a:extLst>
              <a:ext uri="{FF2B5EF4-FFF2-40B4-BE49-F238E27FC236}">
                <a16:creationId xmlns:a16="http://schemas.microsoft.com/office/drawing/2014/main" id="{B36F5840-094F-3EAD-32B5-F10737A2E924}"/>
              </a:ext>
            </a:extLst>
          </p:cNvPr>
          <p:cNvSpPr txBox="1">
            <a:spLocks/>
          </p:cNvSpPr>
          <p:nvPr/>
        </p:nvSpPr>
        <p:spPr>
          <a:xfrm>
            <a:off x="5841047" y="1724252"/>
            <a:ext cx="5611586" cy="4074394"/>
          </a:xfrm>
          <a:prstGeom prst="roundRect">
            <a:avLst/>
          </a:prstGeom>
          <a:solidFill>
            <a:schemeClr val="accent6">
              <a:lumMod val="20000"/>
              <a:lumOff val="80000"/>
            </a:schemeClr>
          </a:solidFill>
          <a:ln>
            <a:solidFill>
              <a:srgbClr val="1E5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MX" sz="1600" b="1"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Registro en el SICS</a:t>
            </a:r>
          </a:p>
          <a:p>
            <a:pPr algn="ctr"/>
            <a:endParaRPr lang="es-MX" sz="1600"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gn="just">
              <a:lnSpc>
                <a:spcPct val="120000"/>
              </a:lnSpc>
              <a:buFont typeface="Arial" panose="020B0604020202020204" pitchFamily="34" charset="0"/>
              <a:buChar char="•"/>
            </a:pPr>
            <a:r>
              <a:rPr lang="es-MX" sz="1600"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Programa Institucional de Trabajo de Contraloría Social (PITCS) </a:t>
            </a:r>
            <a:r>
              <a:rPr lang="es-MX" sz="1600" b="1"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validado.</a:t>
            </a:r>
          </a:p>
          <a:p>
            <a:pPr marL="285750" indent="-285750" algn="just">
              <a:lnSpc>
                <a:spcPct val="120000"/>
              </a:lnSpc>
              <a:buFont typeface="Arial" panose="020B0604020202020204" pitchFamily="34" charset="0"/>
              <a:buChar char="•"/>
            </a:pPr>
            <a:r>
              <a:rPr lang="es-MX" sz="1600"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Apoyos.</a:t>
            </a:r>
          </a:p>
          <a:p>
            <a:pPr marL="285750" indent="-285750" algn="just">
              <a:lnSpc>
                <a:spcPct val="120000"/>
              </a:lnSpc>
              <a:buFont typeface="Arial" panose="020B0604020202020204" pitchFamily="34" charset="0"/>
              <a:buChar char="•"/>
            </a:pPr>
            <a:r>
              <a:rPr lang="es-MX" sz="1600"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Comité. (En un plazo no mayor a 15 días hábiles posteriores a su constitución.) </a:t>
            </a:r>
          </a:p>
          <a:p>
            <a:pPr marL="285750" indent="-285750" algn="just">
              <a:lnSpc>
                <a:spcPct val="120000"/>
              </a:lnSpc>
              <a:buFont typeface="Arial" panose="020B0604020202020204" pitchFamily="34" charset="0"/>
              <a:buChar char="•"/>
            </a:pPr>
            <a:r>
              <a:rPr lang="es-MX" sz="1600"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Capacitación y asesorías.</a:t>
            </a:r>
          </a:p>
          <a:p>
            <a:pPr marL="285750" indent="-285750" algn="just">
              <a:lnSpc>
                <a:spcPct val="120000"/>
              </a:lnSpc>
              <a:buFont typeface="Arial" panose="020B0604020202020204" pitchFamily="34" charset="0"/>
              <a:buChar char="•"/>
            </a:pPr>
            <a:r>
              <a:rPr lang="es-MX" sz="1600"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Material de difusión y capacitación.</a:t>
            </a:r>
          </a:p>
          <a:p>
            <a:pPr marL="285750" indent="-285750" algn="just">
              <a:lnSpc>
                <a:spcPct val="120000"/>
              </a:lnSpc>
              <a:buFont typeface="Arial" panose="020B0604020202020204" pitchFamily="34" charset="0"/>
              <a:buChar char="•"/>
            </a:pPr>
            <a:r>
              <a:rPr lang="es-MX" sz="1600"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Reuniones.</a:t>
            </a:r>
          </a:p>
          <a:p>
            <a:pPr marL="285750" indent="-285750" algn="just">
              <a:lnSpc>
                <a:spcPct val="120000"/>
              </a:lnSpc>
              <a:buFont typeface="Arial" panose="020B0604020202020204" pitchFamily="34" charset="0"/>
              <a:buChar char="•"/>
            </a:pPr>
            <a:r>
              <a:rPr lang="es-MX" sz="1600"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Informe de Comité. (Anexo 4), el registro deberá realizarse en un plazo no mayor a 10 días hábiles posterior a la recopilación del Informe.</a:t>
            </a:r>
            <a:endParaRPr lang="es-MX" sz="1600" u="sng"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9" name="Rectángulo: esquinas redondeadas 8">
            <a:extLst>
              <a:ext uri="{FF2B5EF4-FFF2-40B4-BE49-F238E27FC236}">
                <a16:creationId xmlns:a16="http://schemas.microsoft.com/office/drawing/2014/main" id="{F79DC96B-F543-3F04-C1CD-DC39C4CA21B0}"/>
              </a:ext>
            </a:extLst>
          </p:cNvPr>
          <p:cNvSpPr/>
          <p:nvPr/>
        </p:nvSpPr>
        <p:spPr>
          <a:xfrm>
            <a:off x="694528" y="4292413"/>
            <a:ext cx="4827312" cy="819200"/>
          </a:xfrm>
          <a:prstGeom prst="roundRect">
            <a:avLst/>
          </a:prstGeom>
          <a:solidFill>
            <a:schemeClr val="accent6">
              <a:lumMod val="20000"/>
              <a:lumOff val="80000"/>
            </a:schemeClr>
          </a:solidFill>
          <a:ln>
            <a:solidFill>
              <a:srgbClr val="1E5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Envío, por correo electrónico, del Informe final de la Contraloría Social. </a:t>
            </a:r>
            <a:endParaRPr lang="es-MX" sz="1600" b="1"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09296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a:extLst>
            <a:ext uri="{FF2B5EF4-FFF2-40B4-BE49-F238E27FC236}">
              <a16:creationId xmlns:a16="http://schemas.microsoft.com/office/drawing/2014/main" id="{07EFFFB4-A4DD-2F78-7B74-8788C0B655BD}"/>
            </a:ext>
          </a:extLst>
        </p:cNvPr>
        <p:cNvGrpSpPr/>
        <p:nvPr/>
      </p:nvGrpSpPr>
      <p:grpSpPr>
        <a:xfrm>
          <a:off x="0" y="0"/>
          <a:ext cx="0" cy="0"/>
          <a:chOff x="0" y="0"/>
          <a:chExt cx="0" cy="0"/>
        </a:xfrm>
      </p:grpSpPr>
      <p:sp>
        <p:nvSpPr>
          <p:cNvPr id="90" name="Google Shape;90;p9">
            <a:extLst>
              <a:ext uri="{FF2B5EF4-FFF2-40B4-BE49-F238E27FC236}">
                <a16:creationId xmlns:a16="http://schemas.microsoft.com/office/drawing/2014/main" id="{DB3B3FD7-FA20-74F6-8236-E2A138A3E237}"/>
              </a:ext>
            </a:extLst>
          </p:cNvPr>
          <p:cNvSpPr txBox="1"/>
          <p:nvPr/>
        </p:nvSpPr>
        <p:spPr>
          <a:xfrm>
            <a:off x="399136" y="718314"/>
            <a:ext cx="6983175" cy="892512"/>
          </a:xfrm>
          <a:prstGeom prst="rect">
            <a:avLst/>
          </a:prstGeom>
          <a:noFill/>
          <a:ln>
            <a:noFill/>
          </a:ln>
        </p:spPr>
        <p:txBody>
          <a:bodyPr spcFirstLastPara="1" wrap="square" lIns="91425" tIns="45700" rIns="91425" bIns="45700" anchor="t" anchorCtr="0">
            <a:spAutoFit/>
          </a:bodyPr>
          <a:lstStyle/>
          <a:p>
            <a:r>
              <a:rPr lang="es-MX" sz="2800" b="1" dirty="0">
                <a:solidFill>
                  <a:srgbClr val="691932"/>
                </a:solidFill>
                <a:latin typeface="Noto Sans"/>
                <a:ea typeface="Noto Sans"/>
                <a:cs typeface="Noto Sans"/>
              </a:rPr>
              <a:t>¿Cuándo se realizan las actividades?</a:t>
            </a:r>
          </a:p>
          <a:p>
            <a:pPr lvl="0"/>
            <a:endParaRPr sz="2400" b="1" dirty="0">
              <a:solidFill>
                <a:srgbClr val="691932"/>
              </a:solidFill>
              <a:latin typeface="Noto Sans"/>
              <a:ea typeface="Noto Sans"/>
              <a:cs typeface="Noto Sans"/>
              <a:sym typeface="Calibri"/>
            </a:endParaRPr>
          </a:p>
        </p:txBody>
      </p:sp>
      <p:pic>
        <p:nvPicPr>
          <p:cNvPr id="2" name="Imagen 1" descr="Imagen que contiene firmar, parada, dibujo, medidor&#10;&#10;El contenido generado por IA puede ser incorrecto.">
            <a:extLst>
              <a:ext uri="{FF2B5EF4-FFF2-40B4-BE49-F238E27FC236}">
                <a16:creationId xmlns:a16="http://schemas.microsoft.com/office/drawing/2014/main" id="{A6CFB84B-3B06-642F-3098-039806F8F9C3}"/>
              </a:ext>
            </a:extLst>
          </p:cNvPr>
          <p:cNvPicPr>
            <a:picLocks noChangeAspect="1"/>
          </p:cNvPicPr>
          <p:nvPr/>
        </p:nvPicPr>
        <p:blipFill>
          <a:blip r:embed="rId3"/>
          <a:stretch>
            <a:fillRect/>
          </a:stretch>
        </p:blipFill>
        <p:spPr>
          <a:xfrm>
            <a:off x="8633623" y="284368"/>
            <a:ext cx="3159240" cy="502016"/>
          </a:xfrm>
          <a:prstGeom prst="rect">
            <a:avLst/>
          </a:prstGeom>
        </p:spPr>
      </p:pic>
      <p:sp>
        <p:nvSpPr>
          <p:cNvPr id="6" name="Marcador de contenido 5">
            <a:extLst>
              <a:ext uri="{FF2B5EF4-FFF2-40B4-BE49-F238E27FC236}">
                <a16:creationId xmlns:a16="http://schemas.microsoft.com/office/drawing/2014/main" id="{2887648F-6FAD-8C55-86EB-294204E26513}"/>
              </a:ext>
            </a:extLst>
          </p:cNvPr>
          <p:cNvSpPr txBox="1">
            <a:spLocks/>
          </p:cNvSpPr>
          <p:nvPr/>
        </p:nvSpPr>
        <p:spPr>
          <a:xfrm>
            <a:off x="567419" y="2095501"/>
            <a:ext cx="10653031" cy="76199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600" dirty="0">
                <a:solidFill>
                  <a:srgbClr val="6E152E"/>
                </a:solidFill>
                <a:latin typeface="Noto Sans" panose="020B0502040504020204" pitchFamily="34" charset="0"/>
                <a:ea typeface="Noto Sans" panose="020B0502040504020204" pitchFamily="34" charset="0"/>
                <a:cs typeface="Noto Sans" panose="020B0502040504020204" pitchFamily="34" charset="0"/>
              </a:rPr>
              <a:t>El desarrollo y seguimiento de las actividades de Contraloría Social, tanto para la Instancia Ejecutora como para la Instancia Normativa, se llevarán a cabo de la siguiente manera:</a:t>
            </a:r>
          </a:p>
          <a:p>
            <a:endParaRPr lang="es-MX" dirty="0"/>
          </a:p>
        </p:txBody>
      </p:sp>
      <p:graphicFrame>
        <p:nvGraphicFramePr>
          <p:cNvPr id="3" name="Tabla 8">
            <a:extLst>
              <a:ext uri="{FF2B5EF4-FFF2-40B4-BE49-F238E27FC236}">
                <a16:creationId xmlns:a16="http://schemas.microsoft.com/office/drawing/2014/main" id="{85587D58-18B5-4AFC-DA87-4B622306A5AF}"/>
              </a:ext>
            </a:extLst>
          </p:cNvPr>
          <p:cNvGraphicFramePr>
            <a:graphicFrameLocks noGrp="1"/>
          </p:cNvGraphicFramePr>
          <p:nvPr>
            <p:extLst>
              <p:ext uri="{D42A27DB-BD31-4B8C-83A1-F6EECF244321}">
                <p14:modId xmlns:p14="http://schemas.microsoft.com/office/powerpoint/2010/main" val="1870234646"/>
              </p:ext>
            </p:extLst>
          </p:nvPr>
        </p:nvGraphicFramePr>
        <p:xfrm>
          <a:off x="898054" y="2887981"/>
          <a:ext cx="10167026" cy="2011191"/>
        </p:xfrm>
        <a:graphic>
          <a:graphicData uri="http://schemas.openxmlformats.org/drawingml/2006/table">
            <a:tbl>
              <a:tblPr firstRow="1" bandRow="1">
                <a:tableStyleId>{5C22544A-7EE6-4342-B048-85BDC9FD1C3A}</a:tableStyleId>
              </a:tblPr>
              <a:tblGrid>
                <a:gridCol w="2112808">
                  <a:extLst>
                    <a:ext uri="{9D8B030D-6E8A-4147-A177-3AD203B41FA5}">
                      <a16:colId xmlns:a16="http://schemas.microsoft.com/office/drawing/2014/main" val="3435395152"/>
                    </a:ext>
                  </a:extLst>
                </a:gridCol>
                <a:gridCol w="3673313">
                  <a:extLst>
                    <a:ext uri="{9D8B030D-6E8A-4147-A177-3AD203B41FA5}">
                      <a16:colId xmlns:a16="http://schemas.microsoft.com/office/drawing/2014/main" val="3755694480"/>
                    </a:ext>
                  </a:extLst>
                </a:gridCol>
                <a:gridCol w="4380905">
                  <a:extLst>
                    <a:ext uri="{9D8B030D-6E8A-4147-A177-3AD203B41FA5}">
                      <a16:colId xmlns:a16="http://schemas.microsoft.com/office/drawing/2014/main" val="3442468252"/>
                    </a:ext>
                  </a:extLst>
                </a:gridCol>
              </a:tblGrid>
              <a:tr h="670397">
                <a:tc>
                  <a:txBody>
                    <a:bodyPr/>
                    <a:lstStyle/>
                    <a:p>
                      <a:pPr algn="ctr"/>
                      <a:r>
                        <a:rPr lang="es-MX" sz="1800" dirty="0">
                          <a:solidFill>
                            <a:schemeClr val="bg1"/>
                          </a:solidFill>
                          <a:latin typeface="Noto Sans" panose="020B0502040504020204" pitchFamily="34" charset="0"/>
                          <a:ea typeface="Noto Sans" panose="020B0502040504020204" pitchFamily="34" charset="0"/>
                          <a:cs typeface="Noto Sans" panose="020B0502040504020204" pitchFamily="34" charset="0"/>
                        </a:rPr>
                        <a:t>Trimestre</a:t>
                      </a:r>
                    </a:p>
                  </a:txBody>
                  <a:tcPr anchor="ctr">
                    <a:solidFill>
                      <a:srgbClr val="6E152E"/>
                    </a:solidFill>
                  </a:tcPr>
                </a:tc>
                <a:tc>
                  <a:txBody>
                    <a:bodyPr/>
                    <a:lstStyle/>
                    <a:p>
                      <a:pPr algn="ctr"/>
                      <a:r>
                        <a:rPr lang="es-MX" sz="1800" dirty="0">
                          <a:solidFill>
                            <a:schemeClr val="bg1"/>
                          </a:solidFill>
                          <a:latin typeface="Noto Sans" panose="020B0502040504020204" pitchFamily="34" charset="0"/>
                          <a:ea typeface="Noto Sans" panose="020B0502040504020204" pitchFamily="34" charset="0"/>
                          <a:cs typeface="Noto Sans" panose="020B0502040504020204" pitchFamily="34" charset="0"/>
                        </a:rPr>
                        <a:t>Responsable</a:t>
                      </a:r>
                    </a:p>
                  </a:txBody>
                  <a:tcPr anchor="ctr">
                    <a:solidFill>
                      <a:srgbClr val="6E152E"/>
                    </a:solidFill>
                  </a:tcPr>
                </a:tc>
                <a:tc>
                  <a:txBody>
                    <a:bodyPr/>
                    <a:lstStyle/>
                    <a:p>
                      <a:pPr algn="ctr"/>
                      <a:r>
                        <a:rPr lang="es-MX" sz="1800" dirty="0">
                          <a:solidFill>
                            <a:schemeClr val="bg1"/>
                          </a:solidFill>
                          <a:latin typeface="Noto Sans" panose="020B0502040504020204" pitchFamily="34" charset="0"/>
                          <a:ea typeface="Noto Sans" panose="020B0502040504020204" pitchFamily="34" charset="0"/>
                          <a:cs typeface="Noto Sans" panose="020B0502040504020204" pitchFamily="34" charset="0"/>
                        </a:rPr>
                        <a:t>Periodo </a:t>
                      </a:r>
                    </a:p>
                  </a:txBody>
                  <a:tcPr anchor="ctr">
                    <a:solidFill>
                      <a:srgbClr val="6E152E"/>
                    </a:solidFill>
                  </a:tcPr>
                </a:tc>
                <a:extLst>
                  <a:ext uri="{0D108BD9-81ED-4DB2-BD59-A6C34878D82A}">
                    <a16:rowId xmlns:a16="http://schemas.microsoft.com/office/drawing/2014/main" val="1400671313"/>
                  </a:ext>
                </a:extLst>
              </a:tr>
              <a:tr h="670397">
                <a:tc rowSpan="2">
                  <a:txBody>
                    <a:bodyPr/>
                    <a:lstStyle/>
                    <a:p>
                      <a:pPr algn="ctr"/>
                      <a:r>
                        <a:rPr lang="es-MX" sz="1800" b="0"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Cuarto</a:t>
                      </a:r>
                    </a:p>
                  </a:txBody>
                  <a:tcPr anchor="ct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MX" sz="1800" b="0" kern="1200"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Instancia Ejecutora (IPES)</a:t>
                      </a:r>
                    </a:p>
                  </a:txBody>
                  <a:tcPr anchor="ctr">
                    <a:solidFill>
                      <a:schemeClr val="bg1">
                        <a:lumMod val="85000"/>
                      </a:schemeClr>
                    </a:solidFill>
                  </a:tcPr>
                </a:tc>
                <a:tc>
                  <a:txBody>
                    <a:bodyPr/>
                    <a:lstStyle/>
                    <a:p>
                      <a:pPr algn="ctr"/>
                      <a:r>
                        <a:rPr lang="es-MX" sz="1800" b="1" kern="1200"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Del 1 de octubre al 12 de diciembre</a:t>
                      </a:r>
                    </a:p>
                  </a:txBody>
                  <a:tcPr anchor="ctr">
                    <a:solidFill>
                      <a:schemeClr val="bg1">
                        <a:lumMod val="85000"/>
                      </a:schemeClr>
                    </a:solidFill>
                  </a:tcPr>
                </a:tc>
                <a:extLst>
                  <a:ext uri="{0D108BD9-81ED-4DB2-BD59-A6C34878D82A}">
                    <a16:rowId xmlns:a16="http://schemas.microsoft.com/office/drawing/2014/main" val="1931502047"/>
                  </a:ext>
                </a:extLst>
              </a:tr>
              <a:tr h="670397">
                <a:tc vMerge="1">
                  <a:txBody>
                    <a:bodyPr/>
                    <a:lstStyle/>
                    <a:p>
                      <a:pPr algn="ctr"/>
                      <a:endParaRPr lang="es-MX" b="1" dirty="0">
                        <a:solidFill>
                          <a:srgbClr val="691B31"/>
                        </a:solidFill>
                      </a:endParaRPr>
                    </a:p>
                  </a:txBody>
                  <a:tcPr>
                    <a:solidFill>
                      <a:srgbClr val="DEC9A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MX" sz="1800" b="0" kern="1200"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Instancia Normativa (DFI)</a:t>
                      </a:r>
                    </a:p>
                  </a:txBody>
                  <a:tcPr anchor="ctr">
                    <a:solidFill>
                      <a:schemeClr val="bg1">
                        <a:lumMod val="85000"/>
                      </a:schemeClr>
                    </a:solidFill>
                  </a:tcPr>
                </a:tc>
                <a:tc>
                  <a:txBody>
                    <a:bodyPr/>
                    <a:lstStyle/>
                    <a:p>
                      <a:pPr algn="ctr"/>
                      <a:r>
                        <a:rPr lang="es-MX" sz="1800" b="0" kern="1200" dirty="0">
                          <a:solidFill>
                            <a:schemeClr val="tx1">
                              <a:lumMod val="85000"/>
                              <a:lumOff val="15000"/>
                            </a:schemeClr>
                          </a:solidFill>
                          <a:latin typeface="Noto Sans" panose="020B0502040504020204" pitchFamily="34" charset="0"/>
                          <a:ea typeface="Noto Sans" panose="020B0502040504020204" pitchFamily="34" charset="0"/>
                          <a:cs typeface="Noto Sans" panose="020B0502040504020204" pitchFamily="34" charset="0"/>
                        </a:rPr>
                        <a:t>El 15 de diciembre</a:t>
                      </a:r>
                    </a:p>
                  </a:txBody>
                  <a:tcPr anchor="ctr">
                    <a:solidFill>
                      <a:schemeClr val="bg1">
                        <a:lumMod val="85000"/>
                      </a:schemeClr>
                    </a:solidFill>
                  </a:tcPr>
                </a:tc>
                <a:extLst>
                  <a:ext uri="{0D108BD9-81ED-4DB2-BD59-A6C34878D82A}">
                    <a16:rowId xmlns:a16="http://schemas.microsoft.com/office/drawing/2014/main" val="1147069274"/>
                  </a:ext>
                </a:extLst>
              </a:tr>
            </a:tbl>
          </a:graphicData>
        </a:graphic>
      </p:graphicFrame>
    </p:spTree>
    <p:extLst>
      <p:ext uri="{BB962C8B-B14F-4D97-AF65-F5344CB8AC3E}">
        <p14:creationId xmlns:p14="http://schemas.microsoft.com/office/powerpoint/2010/main" val="24689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8C927789-7D6F-8363-3C04-A145A84EDE5B}"/>
            </a:ext>
          </a:extLst>
        </p:cNvPr>
        <p:cNvGrpSpPr/>
        <p:nvPr/>
      </p:nvGrpSpPr>
      <p:grpSpPr>
        <a:xfrm>
          <a:off x="0" y="0"/>
          <a:ext cx="0" cy="0"/>
          <a:chOff x="0" y="0"/>
          <a:chExt cx="0" cy="0"/>
        </a:xfrm>
      </p:grpSpPr>
      <p:sp>
        <p:nvSpPr>
          <p:cNvPr id="78" name="Google Shape;78;p8">
            <a:extLst>
              <a:ext uri="{FF2B5EF4-FFF2-40B4-BE49-F238E27FC236}">
                <a16:creationId xmlns:a16="http://schemas.microsoft.com/office/drawing/2014/main" id="{AF926593-CE43-BB0F-3CB1-CAFF82FEEF81}"/>
              </a:ext>
            </a:extLst>
          </p:cNvPr>
          <p:cNvSpPr txBox="1"/>
          <p:nvPr/>
        </p:nvSpPr>
        <p:spPr>
          <a:xfrm>
            <a:off x="615044" y="786384"/>
            <a:ext cx="8344397" cy="523180"/>
          </a:xfrm>
          <a:prstGeom prst="rect">
            <a:avLst/>
          </a:prstGeom>
          <a:noFill/>
          <a:ln>
            <a:noFill/>
          </a:ln>
        </p:spPr>
        <p:txBody>
          <a:bodyPr spcFirstLastPara="1" wrap="square" lIns="91425" tIns="45700" rIns="91425" bIns="45700" anchor="t" anchorCtr="0">
            <a:spAutoFit/>
          </a:bodyPr>
          <a:lstStyle/>
          <a:p>
            <a:r>
              <a:rPr lang="es-MX" sz="2800" b="1" dirty="0">
                <a:solidFill>
                  <a:srgbClr val="1E5B4F"/>
                </a:solidFill>
                <a:latin typeface="Noto Sans"/>
                <a:ea typeface="Noto Sans"/>
                <a:cs typeface="Noto Sans"/>
              </a:rPr>
              <a:t>Medios por los cuales realizaremos la revisión</a:t>
            </a:r>
          </a:p>
        </p:txBody>
      </p:sp>
      <p:pic>
        <p:nvPicPr>
          <p:cNvPr id="2" name="Imagen 1" descr="Imagen que contiene firmar, parada, dibujo, medidor&#10;&#10;El contenido generado por IA puede ser incorrecto.">
            <a:extLst>
              <a:ext uri="{FF2B5EF4-FFF2-40B4-BE49-F238E27FC236}">
                <a16:creationId xmlns:a16="http://schemas.microsoft.com/office/drawing/2014/main" id="{8E176DB6-9D0E-DA0B-569B-90700E736801}"/>
              </a:ext>
            </a:extLst>
          </p:cNvPr>
          <p:cNvPicPr>
            <a:picLocks noChangeAspect="1"/>
          </p:cNvPicPr>
          <p:nvPr/>
        </p:nvPicPr>
        <p:blipFill>
          <a:blip r:embed="rId3"/>
          <a:stretch>
            <a:fillRect/>
          </a:stretch>
        </p:blipFill>
        <p:spPr>
          <a:xfrm>
            <a:off x="8633623" y="284368"/>
            <a:ext cx="3159240" cy="502016"/>
          </a:xfrm>
          <a:prstGeom prst="rect">
            <a:avLst/>
          </a:prstGeom>
        </p:spPr>
      </p:pic>
      <p:sp>
        <p:nvSpPr>
          <p:cNvPr id="5" name="CuadroTexto 4">
            <a:extLst>
              <a:ext uri="{FF2B5EF4-FFF2-40B4-BE49-F238E27FC236}">
                <a16:creationId xmlns:a16="http://schemas.microsoft.com/office/drawing/2014/main" id="{D83A51DA-9846-C2F7-68E7-3D14F7E806AF}"/>
              </a:ext>
            </a:extLst>
          </p:cNvPr>
          <p:cNvSpPr txBox="1"/>
          <p:nvPr/>
        </p:nvSpPr>
        <p:spPr>
          <a:xfrm>
            <a:off x="615044" y="2261387"/>
            <a:ext cx="6872026" cy="2923877"/>
          </a:xfrm>
          <a:prstGeom prst="rect">
            <a:avLst/>
          </a:prstGeom>
          <a:noFill/>
        </p:spPr>
        <p:txBody>
          <a:bodyPr wrap="square">
            <a:spAutoFit/>
          </a:bodyPr>
          <a:lstStyle/>
          <a:p>
            <a:pPr marL="457200" indent="-457200">
              <a:buFont typeface="Wingdings" panose="05000000000000000000" pitchFamily="2" charset="2"/>
              <a:buChar char="Ø"/>
            </a:pPr>
            <a:r>
              <a:rPr lang="es-MX" sz="2400" dirty="0">
                <a:solidFill>
                  <a:schemeClr val="tx1"/>
                </a:solidFill>
                <a:latin typeface="Noto Sans" panose="020B0502040504020204" pitchFamily="34" charset="0"/>
                <a:ea typeface="Noto Sans" panose="020B0502040504020204" pitchFamily="34" charset="0"/>
                <a:cs typeface="Noto Sans" panose="020B0502040504020204" pitchFamily="34" charset="0"/>
              </a:rPr>
              <a:t>A través de la recepción de la información requerida vía correo electrónico, a la dirección: </a:t>
            </a:r>
            <a:r>
              <a:rPr lang="es-MX" sz="2400" dirty="0">
                <a:solidFill>
                  <a:schemeClr val="accent5"/>
                </a:solidFill>
                <a:latin typeface="Noto Sans" panose="020B0502040504020204" pitchFamily="34" charset="0"/>
                <a:ea typeface="Noto Sans" panose="020B0502040504020204" pitchFamily="34" charset="0"/>
                <a:cs typeface="Noto Sans" panose="020B0502040504020204" pitchFamily="34" charset="0"/>
                <a:hlinkClick r:id="rId4">
                  <a:extLst>
                    <a:ext uri="{A12FA001-AC4F-418D-AE19-62706E023703}">
                      <ahyp:hlinkClr xmlns:ahyp="http://schemas.microsoft.com/office/drawing/2018/hyperlinkcolor" val="tx"/>
                    </a:ext>
                  </a:extLst>
                </a:hlinkClick>
              </a:rPr>
              <a:t>contraloria_social_dfi@nube.sep.gob.mx</a:t>
            </a:r>
            <a:endParaRPr lang="es-MX" sz="2400" dirty="0">
              <a:solidFill>
                <a:schemeClr val="accent5"/>
              </a:solidFill>
              <a:latin typeface="Noto Sans" panose="020B0502040504020204" pitchFamily="34" charset="0"/>
              <a:ea typeface="Noto Sans" panose="020B0502040504020204" pitchFamily="34" charset="0"/>
              <a:cs typeface="Noto Sans" panose="020B0502040504020204" pitchFamily="34" charset="0"/>
            </a:endParaRPr>
          </a:p>
          <a:p>
            <a:pPr marL="457200" indent="-457200">
              <a:buFont typeface="Wingdings" panose="05000000000000000000" pitchFamily="2" charset="2"/>
              <a:buChar char="Ø"/>
            </a:pPr>
            <a:r>
              <a:rPr lang="es-MX" sz="2400" dirty="0">
                <a:solidFill>
                  <a:schemeClr val="tx1"/>
                </a:solidFill>
                <a:latin typeface="Noto Sans" panose="020B0502040504020204" pitchFamily="34" charset="0"/>
                <a:ea typeface="Noto Sans" panose="020B0502040504020204" pitchFamily="34" charset="0"/>
                <a:cs typeface="Noto Sans" panose="020B0502040504020204" pitchFamily="34" charset="0"/>
              </a:rPr>
              <a:t>A través de la página web de la IPES.</a:t>
            </a:r>
          </a:p>
          <a:p>
            <a:pPr marL="457200" indent="-457200">
              <a:buFont typeface="Wingdings" panose="05000000000000000000" pitchFamily="2" charset="2"/>
              <a:buChar char="Ø"/>
            </a:pPr>
            <a:r>
              <a:rPr lang="es-MX" sz="2400" dirty="0">
                <a:solidFill>
                  <a:schemeClr val="tx1"/>
                </a:solidFill>
                <a:latin typeface="Noto Sans" panose="020B0502040504020204" pitchFamily="34" charset="0"/>
                <a:ea typeface="Noto Sans" panose="020B0502040504020204" pitchFamily="34" charset="0"/>
                <a:cs typeface="Noto Sans" panose="020B0502040504020204" pitchFamily="34" charset="0"/>
              </a:rPr>
              <a:t>Con base a la información registrada en el SICS.</a:t>
            </a:r>
          </a:p>
          <a:p>
            <a:pPr algn="just"/>
            <a:endParaRPr lang="es-MX" sz="1600" dirty="0">
              <a:solidFill>
                <a:srgbClr val="1E5B4F"/>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3" name="Imagen 2">
            <a:extLst>
              <a:ext uri="{FF2B5EF4-FFF2-40B4-BE49-F238E27FC236}">
                <a16:creationId xmlns:a16="http://schemas.microsoft.com/office/drawing/2014/main" id="{2C7738DB-1CE9-BE96-CFA0-5B595E037CEE}"/>
              </a:ext>
            </a:extLst>
          </p:cNvPr>
          <p:cNvPicPr>
            <a:picLocks noChangeAspect="1"/>
          </p:cNvPicPr>
          <p:nvPr/>
        </p:nvPicPr>
        <p:blipFill>
          <a:blip r:embed="rId5"/>
          <a:stretch>
            <a:fillRect/>
          </a:stretch>
        </p:blipFill>
        <p:spPr>
          <a:xfrm>
            <a:off x="7487070" y="2171528"/>
            <a:ext cx="3769469" cy="2514943"/>
          </a:xfrm>
          <a:prstGeom prst="rect">
            <a:avLst/>
          </a:prstGeom>
        </p:spPr>
      </p:pic>
      <p:sp>
        <p:nvSpPr>
          <p:cNvPr id="6" name="CuadroTexto 5">
            <a:extLst>
              <a:ext uri="{FF2B5EF4-FFF2-40B4-BE49-F238E27FC236}">
                <a16:creationId xmlns:a16="http://schemas.microsoft.com/office/drawing/2014/main" id="{7537D1EC-26E5-9608-8B1D-D996041505DC}"/>
              </a:ext>
            </a:extLst>
          </p:cNvPr>
          <p:cNvSpPr txBox="1"/>
          <p:nvPr/>
        </p:nvSpPr>
        <p:spPr>
          <a:xfrm>
            <a:off x="3355523" y="6144947"/>
            <a:ext cx="8630446" cy="400110"/>
          </a:xfrm>
          <a:prstGeom prst="rect">
            <a:avLst/>
          </a:prstGeom>
          <a:noFill/>
        </p:spPr>
        <p:txBody>
          <a:bodyPr wrap="square">
            <a:spAutoFit/>
          </a:bodyPr>
          <a:lstStyle/>
          <a:p>
            <a:pPr algn="just"/>
            <a:endParaRPr lang="es-MX" sz="1000" dirty="0">
              <a:solidFill>
                <a:srgbClr val="1E5B4F"/>
              </a:solidFill>
              <a:latin typeface="Noto Sans" panose="020B0502040504020204" pitchFamily="34" charset="0"/>
              <a:ea typeface="Noto Sans" panose="020B0502040504020204" pitchFamily="34" charset="0"/>
              <a:cs typeface="Noto Sans" panose="020B0502040504020204" pitchFamily="34" charset="0"/>
            </a:endParaRPr>
          </a:p>
          <a:p>
            <a:pPr marL="0" indent="0" algn="just">
              <a:buNone/>
            </a:pPr>
            <a:r>
              <a:rPr lang="es-MX" sz="1000" b="1" i="1" dirty="0">
                <a:solidFill>
                  <a:srgbClr val="1E5B4F"/>
                </a:solidFill>
                <a:latin typeface="Noto Sans" panose="020B0502040504020204" pitchFamily="34" charset="0"/>
                <a:ea typeface="Noto Sans" panose="020B0502040504020204" pitchFamily="34" charset="0"/>
                <a:cs typeface="Noto Sans" panose="020B0502040504020204" pitchFamily="34" charset="0"/>
              </a:rPr>
              <a:t>Nota:</a:t>
            </a:r>
            <a:r>
              <a:rPr lang="es-MX" sz="1000" i="1" dirty="0">
                <a:solidFill>
                  <a:srgbClr val="1E5B4F"/>
                </a:solidFill>
                <a:latin typeface="Noto Sans" panose="020B0502040504020204" pitchFamily="34" charset="0"/>
                <a:ea typeface="Noto Sans" panose="020B0502040504020204" pitchFamily="34" charset="0"/>
                <a:cs typeface="Noto Sans" panose="020B0502040504020204" pitchFamily="34" charset="0"/>
              </a:rPr>
              <a:t> Los documentos originales quedarán a su resguardo en el expediente institucional.</a:t>
            </a:r>
            <a:endParaRPr lang="es-MX" sz="1000" u="sng" dirty="0">
              <a:solidFill>
                <a:srgbClr val="1E5B4F"/>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425968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
          <a:extLst>
            <a:ext uri="{FF2B5EF4-FFF2-40B4-BE49-F238E27FC236}">
              <a16:creationId xmlns:a16="http://schemas.microsoft.com/office/drawing/2014/main" id="{72F5EEF8-D0C7-2793-3F8F-EB8BC629DF2E}"/>
            </a:ext>
          </a:extLst>
        </p:cNvPr>
        <p:cNvGrpSpPr/>
        <p:nvPr/>
      </p:nvGrpSpPr>
      <p:grpSpPr>
        <a:xfrm>
          <a:off x="0" y="0"/>
          <a:ext cx="0" cy="0"/>
          <a:chOff x="0" y="0"/>
          <a:chExt cx="0" cy="0"/>
        </a:xfrm>
      </p:grpSpPr>
      <p:sp>
        <p:nvSpPr>
          <p:cNvPr id="90" name="Google Shape;90;p9">
            <a:extLst>
              <a:ext uri="{FF2B5EF4-FFF2-40B4-BE49-F238E27FC236}">
                <a16:creationId xmlns:a16="http://schemas.microsoft.com/office/drawing/2014/main" id="{91C6718C-5C47-3EA4-DE50-65253F2245F6}"/>
              </a:ext>
            </a:extLst>
          </p:cNvPr>
          <p:cNvSpPr txBox="1"/>
          <p:nvPr/>
        </p:nvSpPr>
        <p:spPr>
          <a:xfrm>
            <a:off x="399137" y="718314"/>
            <a:ext cx="7704628" cy="1261844"/>
          </a:xfrm>
          <a:prstGeom prst="rect">
            <a:avLst/>
          </a:prstGeom>
          <a:noFill/>
          <a:ln>
            <a:noFill/>
          </a:ln>
        </p:spPr>
        <p:txBody>
          <a:bodyPr spcFirstLastPara="1" wrap="square" lIns="91425" tIns="45700" rIns="91425" bIns="45700" anchor="t" anchorCtr="0">
            <a:spAutoFit/>
          </a:bodyPr>
          <a:lstStyle/>
          <a:p>
            <a:r>
              <a:rPr lang="es-MX" sz="2800" b="1" dirty="0">
                <a:solidFill>
                  <a:srgbClr val="691932"/>
                </a:solidFill>
                <a:latin typeface="Noto Sans"/>
                <a:ea typeface="Noto Sans"/>
                <a:cs typeface="Noto Sans"/>
              </a:rPr>
              <a:t>Presentación de Quejas y/o Denuncias</a:t>
            </a:r>
          </a:p>
          <a:p>
            <a:endParaRPr lang="es-MX" sz="2400" b="1" dirty="0">
              <a:solidFill>
                <a:srgbClr val="691932"/>
              </a:solidFill>
              <a:latin typeface="Noto Sans"/>
              <a:ea typeface="Noto Sans"/>
              <a:cs typeface="Noto Sans"/>
            </a:endParaRPr>
          </a:p>
          <a:p>
            <a:pPr lvl="0"/>
            <a:endParaRPr sz="2400" b="1" dirty="0">
              <a:solidFill>
                <a:srgbClr val="691932"/>
              </a:solidFill>
              <a:latin typeface="Noto Sans"/>
              <a:ea typeface="Noto Sans"/>
              <a:cs typeface="Noto Sans"/>
              <a:sym typeface="Calibri"/>
            </a:endParaRPr>
          </a:p>
        </p:txBody>
      </p:sp>
      <p:pic>
        <p:nvPicPr>
          <p:cNvPr id="2" name="Imagen 1" descr="Imagen que contiene firmar, parada, dibujo, medidor&#10;&#10;El contenido generado por IA puede ser incorrecto.">
            <a:extLst>
              <a:ext uri="{FF2B5EF4-FFF2-40B4-BE49-F238E27FC236}">
                <a16:creationId xmlns:a16="http://schemas.microsoft.com/office/drawing/2014/main" id="{6D2AB7BF-9DA3-6488-3629-922C5F4D3B4A}"/>
              </a:ext>
            </a:extLst>
          </p:cNvPr>
          <p:cNvPicPr>
            <a:picLocks noChangeAspect="1"/>
          </p:cNvPicPr>
          <p:nvPr/>
        </p:nvPicPr>
        <p:blipFill>
          <a:blip r:embed="rId3"/>
          <a:stretch>
            <a:fillRect/>
          </a:stretch>
        </p:blipFill>
        <p:spPr>
          <a:xfrm>
            <a:off x="8633623" y="284368"/>
            <a:ext cx="3159240" cy="502016"/>
          </a:xfrm>
          <a:prstGeom prst="rect">
            <a:avLst/>
          </a:prstGeom>
        </p:spPr>
      </p:pic>
      <p:sp>
        <p:nvSpPr>
          <p:cNvPr id="6" name="Marcador de contenido 5">
            <a:extLst>
              <a:ext uri="{FF2B5EF4-FFF2-40B4-BE49-F238E27FC236}">
                <a16:creationId xmlns:a16="http://schemas.microsoft.com/office/drawing/2014/main" id="{9609585C-EE92-6D43-831E-7B2E45C49C55}"/>
              </a:ext>
            </a:extLst>
          </p:cNvPr>
          <p:cNvSpPr txBox="1">
            <a:spLocks/>
          </p:cNvSpPr>
          <p:nvPr/>
        </p:nvSpPr>
        <p:spPr>
          <a:xfrm>
            <a:off x="567419" y="1442906"/>
            <a:ext cx="7128107" cy="419449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lgn="just">
              <a:buFont typeface="Wingdings" panose="05000000000000000000" pitchFamily="2" charset="2"/>
              <a:buChar char="Ø"/>
            </a:pPr>
            <a:r>
              <a:rPr lang="es-MX" sz="1600" dirty="0">
                <a:solidFill>
                  <a:schemeClr val="tx1"/>
                </a:solidFill>
                <a:latin typeface="Noto Sans" panose="020B0502040504020204" pitchFamily="34" charset="0"/>
                <a:ea typeface="Noto Sans" panose="020B0502040504020204" pitchFamily="34" charset="0"/>
                <a:cs typeface="Noto Sans" panose="020B0502040504020204" pitchFamily="34" charset="0"/>
              </a:rPr>
              <a:t>A través del Sistema Integral de Denuncias Ciudadanas (SIDEC) en la liga https://sidec.buengobierno.gob.mx/ </a:t>
            </a:r>
          </a:p>
          <a:p>
            <a:pPr marL="457200" indent="-457200" algn="just">
              <a:buFont typeface="Wingdings" panose="05000000000000000000" pitchFamily="2" charset="2"/>
              <a:buChar char="Ø"/>
            </a:pPr>
            <a:r>
              <a:rPr lang="es-MX" sz="1600" dirty="0">
                <a:solidFill>
                  <a:schemeClr val="tx1"/>
                </a:solidFill>
                <a:latin typeface="Noto Sans" panose="020B0502040504020204" pitchFamily="34" charset="0"/>
                <a:ea typeface="Noto Sans" panose="020B0502040504020204" pitchFamily="34" charset="0"/>
                <a:cs typeface="Noto Sans" panose="020B0502040504020204" pitchFamily="34" charset="0"/>
              </a:rPr>
              <a:t>Mediante escrito presentado en la Secretaría Anticorrupción y Buen Gobierno, ubicada en Avenida Insurgentes Sur 1735, Colonia Guadalupe Inn, C. P. 01020, Alcaldía Álvaro Obregón, Ciudad de México.</a:t>
            </a:r>
          </a:p>
          <a:p>
            <a:pPr marL="457200" lvl="0" indent="-457200" algn="just">
              <a:buFont typeface="Wingdings" panose="05000000000000000000" pitchFamily="2" charset="2"/>
              <a:buChar char="Ø"/>
            </a:pPr>
            <a:r>
              <a:rPr lang="es-MX" sz="1600" dirty="0">
                <a:solidFill>
                  <a:schemeClr val="tx1"/>
                </a:solidFill>
                <a:latin typeface="Noto Sans" panose="020B0502040504020204" pitchFamily="34" charset="0"/>
                <a:ea typeface="Noto Sans" panose="020B0502040504020204" pitchFamily="34" charset="0"/>
                <a:cs typeface="Noto Sans" panose="020B0502040504020204" pitchFamily="34" charset="0"/>
              </a:rPr>
              <a:t>Área de Especialidad en Quejas, Denuncias e Investigaciones, en el Ramo Educación Pública:</a:t>
            </a:r>
          </a:p>
          <a:p>
            <a:pPr lvl="2" algn="just"/>
            <a:r>
              <a:rPr lang="es-MX" sz="1600" dirty="0">
                <a:solidFill>
                  <a:schemeClr val="tx1"/>
                </a:solidFill>
                <a:latin typeface="Noto Sans" panose="020B0502040504020204" pitchFamily="34" charset="0"/>
                <a:ea typeface="Noto Sans" panose="020B0502040504020204" pitchFamily="34" charset="0"/>
                <a:cs typeface="Noto Sans" panose="020B0502040504020204" pitchFamily="34" charset="0"/>
              </a:rPr>
              <a:t>	• </a:t>
            </a:r>
            <a:r>
              <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rPr>
              <a:t>De manera presencial en: Av. Universidad 1074, Col. Xoco, C.P. 03330, 	Benito Juárez, Ciudad de México. En un horario de 9:00 a 15:00 horas.</a:t>
            </a:r>
          </a:p>
          <a:p>
            <a:pPr lvl="2" algn="just"/>
            <a:r>
              <a:rPr lang="es-MX" sz="1600" dirty="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rPr>
              <a:t>Al teléfono: 55 36 01 86 50, extensión 66239,</a:t>
            </a:r>
          </a:p>
          <a:p>
            <a:pPr lvl="2" algn="just"/>
            <a:r>
              <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rPr>
              <a:t>	•Vía correo electrónico: </a:t>
            </a:r>
            <a:r>
              <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hlinkClick r:id="rId4">
                  <a:extLst>
                    <a:ext uri="{A12FA001-AC4F-418D-AE19-62706E023703}">
                      <ahyp:hlinkClr xmlns:ahyp="http://schemas.microsoft.com/office/drawing/2018/hyperlinkcolor" val="tx"/>
                    </a:ext>
                  </a:extLst>
                </a:hlinkClick>
              </a:rPr>
              <a:t>quejas@nube.sep.gob.mx</a:t>
            </a:r>
            <a:endPar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lvl="2" algn="just"/>
            <a:endParaRPr lang="es-MX"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457200" indent="-457200" algn="just">
              <a:buFont typeface="Wingdings" panose="05000000000000000000" pitchFamily="2" charset="2"/>
              <a:buChar char="Ø"/>
            </a:pPr>
            <a:r>
              <a:rPr lang="es-MX" sz="1600" dirty="0">
                <a:solidFill>
                  <a:schemeClr val="tx1"/>
                </a:solidFill>
                <a:latin typeface="Noto Sans" panose="020B0502040504020204" pitchFamily="34" charset="0"/>
                <a:ea typeface="Noto Sans" panose="020B0502040504020204" pitchFamily="34" charset="0"/>
                <a:cs typeface="Noto Sans" panose="020B0502040504020204" pitchFamily="34" charset="0"/>
              </a:rPr>
              <a:t>Las Instancias Ejecutoras, una vez que acuerden con los Órganos Estales de Control, podrán difundir los mecanismos de quejas y denuncias de estos.</a:t>
            </a:r>
          </a:p>
        </p:txBody>
      </p:sp>
      <p:pic>
        <p:nvPicPr>
          <p:cNvPr id="4" name="Imagen 3">
            <a:extLst>
              <a:ext uri="{FF2B5EF4-FFF2-40B4-BE49-F238E27FC236}">
                <a16:creationId xmlns:a16="http://schemas.microsoft.com/office/drawing/2014/main" id="{D83CEA3E-5BC9-F685-1069-497406962763}"/>
              </a:ext>
            </a:extLst>
          </p:cNvPr>
          <p:cNvPicPr>
            <a:picLocks noChangeAspect="1"/>
          </p:cNvPicPr>
          <p:nvPr/>
        </p:nvPicPr>
        <p:blipFill>
          <a:blip r:embed="rId5"/>
          <a:stretch>
            <a:fillRect/>
          </a:stretch>
        </p:blipFill>
        <p:spPr>
          <a:xfrm>
            <a:off x="8017490" y="1918602"/>
            <a:ext cx="3699173" cy="2655000"/>
          </a:xfrm>
          <a:prstGeom prst="rect">
            <a:avLst/>
          </a:prstGeom>
        </p:spPr>
      </p:pic>
    </p:spTree>
    <p:extLst>
      <p:ext uri="{BB962C8B-B14F-4D97-AF65-F5344CB8AC3E}">
        <p14:creationId xmlns:p14="http://schemas.microsoft.com/office/powerpoint/2010/main" val="2158272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58D31C6E-5423-DBD5-51F8-8DFD9D35EB33}"/>
            </a:ext>
          </a:extLst>
        </p:cNvPr>
        <p:cNvGrpSpPr/>
        <p:nvPr/>
      </p:nvGrpSpPr>
      <p:grpSpPr>
        <a:xfrm>
          <a:off x="0" y="0"/>
          <a:ext cx="0" cy="0"/>
          <a:chOff x="0" y="0"/>
          <a:chExt cx="0" cy="0"/>
        </a:xfrm>
      </p:grpSpPr>
      <p:sp>
        <p:nvSpPr>
          <p:cNvPr id="78" name="Google Shape;78;p8">
            <a:extLst>
              <a:ext uri="{FF2B5EF4-FFF2-40B4-BE49-F238E27FC236}">
                <a16:creationId xmlns:a16="http://schemas.microsoft.com/office/drawing/2014/main" id="{DBD56AD2-C1F5-0BED-746D-3DD1CAEF979C}"/>
              </a:ext>
            </a:extLst>
          </p:cNvPr>
          <p:cNvSpPr txBox="1"/>
          <p:nvPr/>
        </p:nvSpPr>
        <p:spPr>
          <a:xfrm>
            <a:off x="615044" y="786384"/>
            <a:ext cx="6767267" cy="1323399"/>
          </a:xfrm>
          <a:prstGeom prst="rect">
            <a:avLst/>
          </a:prstGeom>
          <a:noFill/>
          <a:ln>
            <a:noFill/>
          </a:ln>
        </p:spPr>
        <p:txBody>
          <a:bodyPr spcFirstLastPara="1" wrap="square" lIns="91425" tIns="45700" rIns="91425" bIns="45700" anchor="t" anchorCtr="0">
            <a:spAutoFit/>
          </a:bodyPr>
          <a:lstStyle/>
          <a:p>
            <a:r>
              <a:rPr lang="es-MX" sz="2800" b="1" dirty="0">
                <a:solidFill>
                  <a:srgbClr val="1E5B4F"/>
                </a:solidFill>
                <a:latin typeface="Noto Sans"/>
                <a:ea typeface="Noto Sans"/>
                <a:cs typeface="Noto Sans"/>
              </a:rPr>
              <a:t>Medios por los cuales realizaremos la revisión</a:t>
            </a:r>
          </a:p>
          <a:p>
            <a:endParaRPr lang="es-MX" sz="2400" b="1" dirty="0">
              <a:solidFill>
                <a:srgbClr val="1E5B4F"/>
              </a:solidFill>
              <a:latin typeface="Noto Sans"/>
              <a:ea typeface="Noto Sans"/>
              <a:cs typeface="Noto Sans"/>
            </a:endParaRPr>
          </a:p>
        </p:txBody>
      </p:sp>
      <p:pic>
        <p:nvPicPr>
          <p:cNvPr id="2" name="Imagen 1" descr="Imagen que contiene firmar, parada, dibujo, medidor&#10;&#10;El contenido generado por IA puede ser incorrecto.">
            <a:extLst>
              <a:ext uri="{FF2B5EF4-FFF2-40B4-BE49-F238E27FC236}">
                <a16:creationId xmlns:a16="http://schemas.microsoft.com/office/drawing/2014/main" id="{A7A16486-B5D4-776C-A6F4-C9DDA5E91119}"/>
              </a:ext>
            </a:extLst>
          </p:cNvPr>
          <p:cNvPicPr>
            <a:picLocks noChangeAspect="1"/>
          </p:cNvPicPr>
          <p:nvPr/>
        </p:nvPicPr>
        <p:blipFill>
          <a:blip r:embed="rId3"/>
          <a:stretch>
            <a:fillRect/>
          </a:stretch>
        </p:blipFill>
        <p:spPr>
          <a:xfrm>
            <a:off x="8633623" y="284368"/>
            <a:ext cx="3159240" cy="502016"/>
          </a:xfrm>
          <a:prstGeom prst="rect">
            <a:avLst/>
          </a:prstGeom>
        </p:spPr>
      </p:pic>
      <p:sp>
        <p:nvSpPr>
          <p:cNvPr id="5" name="CuadroTexto 4">
            <a:extLst>
              <a:ext uri="{FF2B5EF4-FFF2-40B4-BE49-F238E27FC236}">
                <a16:creationId xmlns:a16="http://schemas.microsoft.com/office/drawing/2014/main" id="{C9F4C2B1-0FAA-4AA4-6216-0955C680A057}"/>
              </a:ext>
            </a:extLst>
          </p:cNvPr>
          <p:cNvSpPr txBox="1"/>
          <p:nvPr/>
        </p:nvSpPr>
        <p:spPr>
          <a:xfrm>
            <a:off x="615044" y="2238444"/>
            <a:ext cx="6872026" cy="2185214"/>
          </a:xfrm>
          <a:prstGeom prst="rect">
            <a:avLst/>
          </a:prstGeom>
          <a:noFill/>
        </p:spPr>
        <p:txBody>
          <a:bodyPr wrap="square">
            <a:spAutoFit/>
          </a:bodyPr>
          <a:lstStyle/>
          <a:p>
            <a:pPr algn="just"/>
            <a:r>
              <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Los medios para atender los asuntos relacionados con la Contraloría Social del PRODEP son:</a:t>
            </a:r>
          </a:p>
          <a:p>
            <a:pPr algn="just"/>
            <a:endPar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Font typeface="Arial" panose="020B0604020202020204" pitchFamily="34" charset="0"/>
              <a:buChar char="•"/>
            </a:pPr>
            <a:r>
              <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Correo electrónico: </a:t>
            </a:r>
            <a:r>
              <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hlinkClick r:id="rId4">
                  <a:extLst>
                    <a:ext uri="{A12FA001-AC4F-418D-AE19-62706E023703}">
                      <ahyp:hlinkClr xmlns:ahyp="http://schemas.microsoft.com/office/drawing/2018/hyperlinkcolor" val="tx"/>
                    </a:ext>
                  </a:extLst>
                </a:hlinkClick>
              </a:rPr>
              <a:t>contraloria_social_dfi@nube.sep.gob.mx</a:t>
            </a:r>
            <a:r>
              <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 </a:t>
            </a:r>
          </a:p>
          <a:p>
            <a:pPr marL="342900" indent="-342900" algn="just">
              <a:buFont typeface="Arial" panose="020B0604020202020204" pitchFamily="34" charset="0"/>
              <a:buChar char="•"/>
            </a:pPr>
            <a:r>
              <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Teléfono (55) 3600-2511 ext. 65603, 65943 y 65614.</a:t>
            </a:r>
          </a:p>
          <a:p>
            <a:pPr algn="just"/>
            <a:endParaRPr lang="es-MX" sz="1600" dirty="0">
              <a:solidFill>
                <a:srgbClr val="1E5B4F"/>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3" name="Imagen 2">
            <a:extLst>
              <a:ext uri="{FF2B5EF4-FFF2-40B4-BE49-F238E27FC236}">
                <a16:creationId xmlns:a16="http://schemas.microsoft.com/office/drawing/2014/main" id="{397B2B0B-0014-2CD6-354C-05DAC3018EC8}"/>
              </a:ext>
            </a:extLst>
          </p:cNvPr>
          <p:cNvPicPr>
            <a:picLocks noChangeAspect="1"/>
          </p:cNvPicPr>
          <p:nvPr/>
        </p:nvPicPr>
        <p:blipFill>
          <a:blip r:embed="rId5"/>
          <a:srcRect l="15160" r="7693" b="7132"/>
          <a:stretch>
            <a:fillRect/>
          </a:stretch>
        </p:blipFill>
        <p:spPr>
          <a:xfrm>
            <a:off x="9690282" y="3834522"/>
            <a:ext cx="2151374" cy="1726511"/>
          </a:xfrm>
          <a:prstGeom prst="rect">
            <a:avLst/>
          </a:prstGeom>
        </p:spPr>
      </p:pic>
      <p:pic>
        <p:nvPicPr>
          <p:cNvPr id="4" name="Imagen 3">
            <a:extLst>
              <a:ext uri="{FF2B5EF4-FFF2-40B4-BE49-F238E27FC236}">
                <a16:creationId xmlns:a16="http://schemas.microsoft.com/office/drawing/2014/main" id="{D9973119-731A-DFDC-A4E6-18B56ADD306A}"/>
              </a:ext>
            </a:extLst>
          </p:cNvPr>
          <p:cNvPicPr>
            <a:picLocks noChangeAspect="1"/>
          </p:cNvPicPr>
          <p:nvPr/>
        </p:nvPicPr>
        <p:blipFill>
          <a:blip r:embed="rId6"/>
          <a:stretch>
            <a:fillRect/>
          </a:stretch>
        </p:blipFill>
        <p:spPr>
          <a:xfrm>
            <a:off x="7746269" y="1986672"/>
            <a:ext cx="2151374" cy="1689978"/>
          </a:xfrm>
          <a:prstGeom prst="rect">
            <a:avLst/>
          </a:prstGeom>
        </p:spPr>
      </p:pic>
    </p:spTree>
    <p:extLst>
      <p:ext uri="{BB962C8B-B14F-4D97-AF65-F5344CB8AC3E}">
        <p14:creationId xmlns:p14="http://schemas.microsoft.com/office/powerpoint/2010/main" val="380442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9">
            <a:extLst>
              <a:ext uri="{FF2B5EF4-FFF2-40B4-BE49-F238E27FC236}">
                <a16:creationId xmlns:a16="http://schemas.microsoft.com/office/drawing/2014/main" id="{60D9EAD6-D575-AD99-191C-9F7A3D869094}"/>
              </a:ext>
            </a:extLst>
          </p:cNvPr>
          <p:cNvSpPr txBox="1"/>
          <p:nvPr/>
        </p:nvSpPr>
        <p:spPr>
          <a:xfrm>
            <a:off x="399137" y="718314"/>
            <a:ext cx="6097554" cy="1200288"/>
          </a:xfrm>
          <a:prstGeom prst="rect">
            <a:avLst/>
          </a:prstGeom>
          <a:noFill/>
          <a:ln>
            <a:noFill/>
          </a:ln>
        </p:spPr>
        <p:txBody>
          <a:bodyPr spcFirstLastPara="1" wrap="square" lIns="91425" tIns="45700" rIns="91425" bIns="45700" anchor="t" anchorCtr="0">
            <a:spAutoFit/>
          </a:bodyPr>
          <a:lstStyle/>
          <a:p>
            <a:r>
              <a:rPr lang="es-MX" sz="2400" b="1" dirty="0">
                <a:solidFill>
                  <a:srgbClr val="691932"/>
                </a:solidFill>
                <a:latin typeface="Noto Sans"/>
                <a:ea typeface="Noto Sans"/>
                <a:cs typeface="Noto Sans"/>
              </a:rPr>
              <a:t>Preguntas</a:t>
            </a:r>
          </a:p>
          <a:p>
            <a:endParaRPr lang="es-MX" sz="2400" b="1" dirty="0">
              <a:solidFill>
                <a:srgbClr val="691932"/>
              </a:solidFill>
              <a:latin typeface="Noto Sans"/>
              <a:ea typeface="Noto Sans"/>
              <a:cs typeface="Noto Sans"/>
            </a:endParaRPr>
          </a:p>
          <a:p>
            <a:pPr lvl="0"/>
            <a:endParaRPr sz="2400" b="1" dirty="0">
              <a:solidFill>
                <a:srgbClr val="691932"/>
              </a:solidFill>
              <a:latin typeface="Noto Sans"/>
              <a:ea typeface="Noto Sans"/>
              <a:cs typeface="Noto Sans"/>
              <a:sym typeface="Calibri"/>
            </a:endParaRPr>
          </a:p>
        </p:txBody>
      </p:sp>
      <p:pic>
        <p:nvPicPr>
          <p:cNvPr id="4" name="Imagen 3" descr="Un dibujo de una cara feliz&#10;&#10;El contenido generado por IA puede ser incorrecto.">
            <a:extLst>
              <a:ext uri="{FF2B5EF4-FFF2-40B4-BE49-F238E27FC236}">
                <a16:creationId xmlns:a16="http://schemas.microsoft.com/office/drawing/2014/main" id="{687A4938-7F00-3867-ADA9-C1713A6875FF}"/>
              </a:ext>
            </a:extLst>
          </p:cNvPr>
          <p:cNvPicPr>
            <a:picLocks noChangeAspect="1"/>
          </p:cNvPicPr>
          <p:nvPr/>
        </p:nvPicPr>
        <p:blipFill>
          <a:blip r:embed="rId2"/>
          <a:stretch>
            <a:fillRect/>
          </a:stretch>
        </p:blipFill>
        <p:spPr>
          <a:xfrm>
            <a:off x="2734180" y="366027"/>
            <a:ext cx="2952750" cy="1552575"/>
          </a:xfrm>
          <a:prstGeom prst="rect">
            <a:avLst/>
          </a:prstGeom>
        </p:spPr>
      </p:pic>
      <p:pic>
        <p:nvPicPr>
          <p:cNvPr id="6" name="Imagen 5" descr="Imagen que contiene dibujo&#10;&#10;El contenido generado por IA puede ser incorrecto.">
            <a:extLst>
              <a:ext uri="{FF2B5EF4-FFF2-40B4-BE49-F238E27FC236}">
                <a16:creationId xmlns:a16="http://schemas.microsoft.com/office/drawing/2014/main" id="{5AF75355-A901-7C0A-C813-9C648B421CB8}"/>
              </a:ext>
            </a:extLst>
          </p:cNvPr>
          <p:cNvPicPr>
            <a:picLocks noChangeAspect="1"/>
          </p:cNvPicPr>
          <p:nvPr/>
        </p:nvPicPr>
        <p:blipFill>
          <a:blip r:embed="rId3"/>
          <a:stretch>
            <a:fillRect/>
          </a:stretch>
        </p:blipFill>
        <p:spPr>
          <a:xfrm>
            <a:off x="4847129" y="2435703"/>
            <a:ext cx="2675093" cy="2629911"/>
          </a:xfrm>
          <a:prstGeom prst="rect">
            <a:avLst/>
          </a:prstGeom>
        </p:spPr>
      </p:pic>
    </p:spTree>
    <p:extLst>
      <p:ext uri="{BB962C8B-B14F-4D97-AF65-F5344CB8AC3E}">
        <p14:creationId xmlns:p14="http://schemas.microsoft.com/office/powerpoint/2010/main" val="137242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91932"/>
        </a:solidFill>
        <a:effectLst/>
      </p:bgPr>
    </p:bg>
    <p:spTree>
      <p:nvGrpSpPr>
        <p:cNvPr id="1" name="Shape 64"/>
        <p:cNvGrpSpPr/>
        <p:nvPr/>
      </p:nvGrpSpPr>
      <p:grpSpPr>
        <a:xfrm>
          <a:off x="0" y="0"/>
          <a:ext cx="0" cy="0"/>
          <a:chOff x="0" y="0"/>
          <a:chExt cx="0" cy="0"/>
        </a:xfrm>
      </p:grpSpPr>
      <p:sp>
        <p:nvSpPr>
          <p:cNvPr id="69" name="Google Shape;69;p5"/>
          <p:cNvSpPr txBox="1"/>
          <p:nvPr/>
        </p:nvSpPr>
        <p:spPr>
          <a:xfrm>
            <a:off x="3982938" y="2404278"/>
            <a:ext cx="4457677" cy="102472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404040"/>
              </a:buClr>
              <a:buSzPts val="1200"/>
              <a:buFont typeface="Arial"/>
              <a:buNone/>
            </a:pPr>
            <a:r>
              <a:rPr lang="es-MX" sz="6600" b="1" dirty="0">
                <a:solidFill>
                  <a:srgbClr val="EDD899"/>
                </a:solidFill>
                <a:latin typeface="Noto Sans"/>
                <a:ea typeface="Noto Sans"/>
                <a:cs typeface="Noto Sans"/>
                <a:sym typeface="Noto Sans"/>
              </a:rPr>
              <a:t>¡GRACIAS!</a:t>
            </a:r>
            <a:endParaRPr sz="6600" b="1" dirty="0">
              <a:solidFill>
                <a:srgbClr val="EDD899"/>
              </a:solidFill>
            </a:endParaRPr>
          </a:p>
        </p:txBody>
      </p:sp>
      <p:pic>
        <p:nvPicPr>
          <p:cNvPr id="2" name="Imagen 1" descr="Imagen que contiene dibujo, alimentos, señal&#10;&#10;El contenido generado por IA puede ser incorrecto.">
            <a:extLst>
              <a:ext uri="{FF2B5EF4-FFF2-40B4-BE49-F238E27FC236}">
                <a16:creationId xmlns:a16="http://schemas.microsoft.com/office/drawing/2014/main" id="{F4D4BEF0-95D8-064D-EAD4-7C2386BFF1AC}"/>
              </a:ext>
            </a:extLst>
          </p:cNvPr>
          <p:cNvPicPr>
            <a:picLocks noChangeAspect="1"/>
          </p:cNvPicPr>
          <p:nvPr/>
        </p:nvPicPr>
        <p:blipFill>
          <a:blip r:embed="rId3"/>
          <a:stretch>
            <a:fillRect/>
          </a:stretch>
        </p:blipFill>
        <p:spPr>
          <a:xfrm>
            <a:off x="515082" y="6071616"/>
            <a:ext cx="3783174" cy="6011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0;p9">
            <a:extLst>
              <a:ext uri="{FF2B5EF4-FFF2-40B4-BE49-F238E27FC236}">
                <a16:creationId xmlns:a16="http://schemas.microsoft.com/office/drawing/2014/main" id="{BC579975-B1B8-801B-8EB3-58B7F99E9AC3}"/>
              </a:ext>
            </a:extLst>
          </p:cNvPr>
          <p:cNvSpPr txBox="1"/>
          <p:nvPr/>
        </p:nvSpPr>
        <p:spPr>
          <a:xfrm>
            <a:off x="511414" y="623226"/>
            <a:ext cx="6097554" cy="523180"/>
          </a:xfrm>
          <a:prstGeom prst="rect">
            <a:avLst/>
          </a:prstGeom>
          <a:noFill/>
          <a:ln>
            <a:noFill/>
          </a:ln>
        </p:spPr>
        <p:txBody>
          <a:bodyPr spcFirstLastPara="1" wrap="square" lIns="91425" tIns="45700" rIns="91425" bIns="45700" anchor="t" anchorCtr="0">
            <a:spAutoFit/>
          </a:bodyPr>
          <a:lstStyle/>
          <a:p>
            <a:pPr lvl="0"/>
            <a:r>
              <a:rPr lang="es-MX" sz="2800" b="1" dirty="0">
                <a:solidFill>
                  <a:srgbClr val="691932"/>
                </a:solidFill>
                <a:latin typeface="Noto Sans"/>
                <a:ea typeface="Noto Sans"/>
                <a:cs typeface="Noto Sans"/>
                <a:sym typeface="Calibri"/>
              </a:rPr>
              <a:t>Orden del día</a:t>
            </a:r>
            <a:endParaRPr sz="2800" b="1" dirty="0">
              <a:solidFill>
                <a:srgbClr val="691932"/>
              </a:solidFill>
              <a:latin typeface="Noto Sans"/>
              <a:ea typeface="Noto Sans"/>
              <a:cs typeface="Noto Sans"/>
              <a:sym typeface="Calibri"/>
            </a:endParaRPr>
          </a:p>
        </p:txBody>
      </p:sp>
      <p:sp>
        <p:nvSpPr>
          <p:cNvPr id="7" name="Google Shape;90;p9">
            <a:extLst>
              <a:ext uri="{FF2B5EF4-FFF2-40B4-BE49-F238E27FC236}">
                <a16:creationId xmlns:a16="http://schemas.microsoft.com/office/drawing/2014/main" id="{E780A81D-4A1A-F17F-6BC8-9A6F80F915B1}"/>
              </a:ext>
            </a:extLst>
          </p:cNvPr>
          <p:cNvSpPr txBox="1"/>
          <p:nvPr/>
        </p:nvSpPr>
        <p:spPr>
          <a:xfrm>
            <a:off x="1359729" y="1965156"/>
            <a:ext cx="6097554" cy="1938952"/>
          </a:xfrm>
          <a:prstGeom prst="rect">
            <a:avLst/>
          </a:prstGeom>
          <a:noFill/>
          <a:ln>
            <a:noFill/>
          </a:ln>
        </p:spPr>
        <p:txBody>
          <a:bodyPr spcFirstLastPara="1" wrap="square" lIns="91425" tIns="45700" rIns="91425" bIns="45700" anchor="t" anchorCtr="0">
            <a:spAutoFit/>
          </a:bodyPr>
          <a:lstStyle/>
          <a:p>
            <a:pPr marL="342900" lvl="0" indent="-342900">
              <a:buFont typeface="Wingdings" panose="05000000000000000000" pitchFamily="2" charset="2"/>
              <a:buChar char="q"/>
            </a:pPr>
            <a:r>
              <a:rPr lang="es-MX" sz="2400" b="1" dirty="0">
                <a:solidFill>
                  <a:srgbClr val="691932"/>
                </a:solidFill>
                <a:latin typeface="Noto Sans"/>
                <a:ea typeface="Noto Sans"/>
                <a:cs typeface="Noto Sans"/>
                <a:sym typeface="Calibri"/>
              </a:rPr>
              <a:t>Bienvenida.</a:t>
            </a:r>
          </a:p>
          <a:p>
            <a:pPr marL="342900" lvl="0" indent="-342900">
              <a:buFont typeface="Wingdings" panose="05000000000000000000" pitchFamily="2" charset="2"/>
              <a:buChar char="q"/>
            </a:pPr>
            <a:r>
              <a:rPr lang="es-MX" sz="2400" b="1" dirty="0">
                <a:solidFill>
                  <a:srgbClr val="691932"/>
                </a:solidFill>
                <a:latin typeface="Noto Sans"/>
                <a:ea typeface="Noto Sans"/>
                <a:cs typeface="Noto Sans"/>
                <a:sym typeface="Calibri"/>
              </a:rPr>
              <a:t>Conceptos Generales.</a:t>
            </a:r>
          </a:p>
          <a:p>
            <a:pPr marL="342900" lvl="0" indent="-342900">
              <a:buFont typeface="Wingdings" panose="05000000000000000000" pitchFamily="2" charset="2"/>
              <a:buChar char="q"/>
            </a:pPr>
            <a:r>
              <a:rPr lang="es-MX" sz="2400" b="1" dirty="0">
                <a:solidFill>
                  <a:srgbClr val="691932"/>
                </a:solidFill>
                <a:latin typeface="Noto Sans"/>
                <a:ea typeface="Noto Sans"/>
                <a:cs typeface="Noto Sans"/>
                <a:sym typeface="Calibri"/>
              </a:rPr>
              <a:t>Registro de Información en el SICS.</a:t>
            </a:r>
          </a:p>
          <a:p>
            <a:pPr marL="342900" lvl="0" indent="-342900">
              <a:buFont typeface="Wingdings" panose="05000000000000000000" pitchFamily="2" charset="2"/>
              <a:buChar char="q"/>
            </a:pPr>
            <a:r>
              <a:rPr lang="es-MX" sz="2400" b="1" dirty="0">
                <a:solidFill>
                  <a:srgbClr val="691932"/>
                </a:solidFill>
                <a:latin typeface="Noto Sans"/>
                <a:ea typeface="Noto Sans"/>
                <a:cs typeface="Noto Sans"/>
                <a:sym typeface="Calibri"/>
              </a:rPr>
              <a:t>Preguntas.</a:t>
            </a:r>
          </a:p>
          <a:p>
            <a:pPr marL="457200" lvl="0" indent="-457200">
              <a:buAutoNum type="arabicPlain" startAt="2"/>
            </a:pPr>
            <a:endParaRPr sz="2400" b="1" dirty="0">
              <a:solidFill>
                <a:srgbClr val="691932"/>
              </a:solidFill>
              <a:latin typeface="Noto Sans"/>
              <a:ea typeface="Noto Sans"/>
              <a:cs typeface="Noto Sans"/>
              <a:sym typeface="Calibri"/>
            </a:endParaRPr>
          </a:p>
        </p:txBody>
      </p:sp>
      <p:pic>
        <p:nvPicPr>
          <p:cNvPr id="9" name="Imagen 8">
            <a:extLst>
              <a:ext uri="{FF2B5EF4-FFF2-40B4-BE49-F238E27FC236}">
                <a16:creationId xmlns:a16="http://schemas.microsoft.com/office/drawing/2014/main" id="{61212C11-D74D-5219-F208-52A096E961B7}"/>
              </a:ext>
            </a:extLst>
          </p:cNvPr>
          <p:cNvPicPr>
            <a:picLocks noChangeAspect="1"/>
          </p:cNvPicPr>
          <p:nvPr/>
        </p:nvPicPr>
        <p:blipFill>
          <a:blip r:embed="rId2"/>
          <a:stretch>
            <a:fillRect/>
          </a:stretch>
        </p:blipFill>
        <p:spPr>
          <a:xfrm>
            <a:off x="7853742" y="3600957"/>
            <a:ext cx="2703396" cy="2252830"/>
          </a:xfrm>
          <a:prstGeom prst="rect">
            <a:avLst/>
          </a:prstGeom>
        </p:spPr>
      </p:pic>
    </p:spTree>
    <p:extLst>
      <p:ext uri="{BB962C8B-B14F-4D97-AF65-F5344CB8AC3E}">
        <p14:creationId xmlns:p14="http://schemas.microsoft.com/office/powerpoint/2010/main" val="268936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8" name="Google Shape;78;p8"/>
          <p:cNvSpPr txBox="1"/>
          <p:nvPr/>
        </p:nvSpPr>
        <p:spPr>
          <a:xfrm>
            <a:off x="615045" y="719392"/>
            <a:ext cx="609755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dirty="0">
                <a:solidFill>
                  <a:srgbClr val="1E5B4F"/>
                </a:solidFill>
                <a:latin typeface="Noto Sans"/>
                <a:ea typeface="Noto Sans"/>
                <a:cs typeface="Noto Sans"/>
                <a:sym typeface="Noto Sans"/>
              </a:rPr>
              <a:t>¿Qué es la Contraloría Social?</a:t>
            </a:r>
            <a:endParaRPr sz="2800" dirty="0">
              <a:solidFill>
                <a:srgbClr val="1E5B4F"/>
              </a:solidFill>
              <a:latin typeface="Calibri"/>
              <a:ea typeface="Calibri"/>
              <a:cs typeface="Calibri"/>
              <a:sym typeface="Calibri"/>
            </a:endParaRPr>
          </a:p>
        </p:txBody>
      </p:sp>
      <p:sp>
        <p:nvSpPr>
          <p:cNvPr id="80" name="Google Shape;80;p8"/>
          <p:cNvSpPr txBox="1"/>
          <p:nvPr/>
        </p:nvSpPr>
        <p:spPr>
          <a:xfrm>
            <a:off x="653085" y="2090192"/>
            <a:ext cx="5994142" cy="2677616"/>
          </a:xfrm>
          <a:prstGeom prst="rect">
            <a:avLst/>
          </a:prstGeom>
          <a:noFill/>
          <a:ln>
            <a:noFill/>
          </a:ln>
        </p:spPr>
        <p:txBody>
          <a:bodyPr spcFirstLastPara="1" wrap="square" lIns="91425" tIns="45700" rIns="91425" bIns="45700" anchor="t" anchorCtr="0">
            <a:spAutoFit/>
          </a:bodyPr>
          <a:lstStyle/>
          <a:p>
            <a:pPr algn="just"/>
            <a:r>
              <a:rPr lang="es-MX" sz="2400" dirty="0">
                <a:solidFill>
                  <a:schemeClr val="tx1"/>
                </a:solidFill>
                <a:latin typeface="Noto Sans" panose="020B0502040504020204" pitchFamily="34" charset="0"/>
                <a:ea typeface="Noto Sans" panose="020B0502040504020204" pitchFamily="34" charset="0"/>
                <a:cs typeface="Noto Sans" panose="020B0502040504020204" pitchFamily="34" charset="0"/>
              </a:rPr>
              <a:t>“</a:t>
            </a:r>
            <a:r>
              <a:rPr lang="es-MX" sz="2400" i="1" dirty="0">
                <a:solidFill>
                  <a:schemeClr val="tx1"/>
                </a:solidFill>
                <a:latin typeface="Noto Sans" panose="020B0502040504020204" pitchFamily="34" charset="0"/>
                <a:ea typeface="Noto Sans" panose="020B0502040504020204" pitchFamily="34" charset="0"/>
                <a:cs typeface="Noto Sans" panose="020B0502040504020204" pitchFamily="34" charset="0"/>
              </a:rPr>
              <a:t>Se reconoce a la Contraloría Social como el mecanismo de los beneficiarios, de manera organizada, para verificar el cumplimiento de las metas y la correcta aplicación de los recursos públicos asignados a los programas de desarrollo social.” </a:t>
            </a:r>
            <a:r>
              <a:rPr lang="es-MX" sz="2400" i="1" baseline="30000" dirty="0">
                <a:solidFill>
                  <a:schemeClr val="tx1"/>
                </a:solidFill>
                <a:latin typeface="Noto Sans" panose="020B0502040504020204" pitchFamily="34" charset="0"/>
                <a:ea typeface="Noto Sans" panose="020B0502040504020204" pitchFamily="34" charset="0"/>
                <a:cs typeface="Noto Sans" panose="020B0502040504020204" pitchFamily="34" charset="0"/>
              </a:rPr>
              <a:t>1</a:t>
            </a:r>
          </a:p>
        </p:txBody>
      </p:sp>
      <p:pic>
        <p:nvPicPr>
          <p:cNvPr id="2" name="Imagen 1" descr="Imagen que contiene firmar, parada, dibujo, medidor&#10;&#10;El contenido generado por IA puede ser incorrecto.">
            <a:extLst>
              <a:ext uri="{FF2B5EF4-FFF2-40B4-BE49-F238E27FC236}">
                <a16:creationId xmlns:a16="http://schemas.microsoft.com/office/drawing/2014/main" id="{2BCACBFD-3D9C-0394-C512-1D408C09F978}"/>
              </a:ext>
            </a:extLst>
          </p:cNvPr>
          <p:cNvPicPr>
            <a:picLocks noChangeAspect="1"/>
          </p:cNvPicPr>
          <p:nvPr/>
        </p:nvPicPr>
        <p:blipFill>
          <a:blip r:embed="rId4"/>
          <a:stretch>
            <a:fillRect/>
          </a:stretch>
        </p:blipFill>
        <p:spPr>
          <a:xfrm>
            <a:off x="8633623" y="284368"/>
            <a:ext cx="3159240" cy="502016"/>
          </a:xfrm>
          <a:prstGeom prst="rect">
            <a:avLst/>
          </a:prstGeom>
        </p:spPr>
      </p:pic>
      <p:pic>
        <p:nvPicPr>
          <p:cNvPr id="6" name="Imagen 5">
            <a:extLst>
              <a:ext uri="{FF2B5EF4-FFF2-40B4-BE49-F238E27FC236}">
                <a16:creationId xmlns:a16="http://schemas.microsoft.com/office/drawing/2014/main" id="{6EBCC3E1-09A8-6ACC-F140-B0AF530C0969}"/>
              </a:ext>
            </a:extLst>
          </p:cNvPr>
          <p:cNvPicPr>
            <a:picLocks noChangeAspect="1"/>
          </p:cNvPicPr>
          <p:nvPr/>
        </p:nvPicPr>
        <p:blipFill>
          <a:blip r:embed="rId5"/>
          <a:stretch>
            <a:fillRect/>
          </a:stretch>
        </p:blipFill>
        <p:spPr>
          <a:xfrm>
            <a:off x="7306576" y="2004969"/>
            <a:ext cx="4146554" cy="2590802"/>
          </a:xfrm>
          <a:prstGeom prst="rect">
            <a:avLst/>
          </a:prstGeom>
        </p:spPr>
      </p:pic>
      <p:sp>
        <p:nvSpPr>
          <p:cNvPr id="3" name="CuadroTexto 2">
            <a:extLst>
              <a:ext uri="{FF2B5EF4-FFF2-40B4-BE49-F238E27FC236}">
                <a16:creationId xmlns:a16="http://schemas.microsoft.com/office/drawing/2014/main" id="{E38EBFD4-DE4D-6000-A194-676CFC24F4F4}"/>
              </a:ext>
            </a:extLst>
          </p:cNvPr>
          <p:cNvSpPr txBox="1"/>
          <p:nvPr/>
        </p:nvSpPr>
        <p:spPr>
          <a:xfrm>
            <a:off x="3443970" y="6271958"/>
            <a:ext cx="7871730" cy="246221"/>
          </a:xfrm>
          <a:prstGeom prst="rect">
            <a:avLst/>
          </a:prstGeom>
          <a:noFill/>
        </p:spPr>
        <p:txBody>
          <a:bodyPr wrap="square" rtlCol="0">
            <a:spAutoFit/>
          </a:bodyPr>
          <a:lstStyle/>
          <a:p>
            <a:r>
              <a:rPr lang="es-MX" sz="1000" b="1" baseline="30000" dirty="0">
                <a:solidFill>
                  <a:srgbClr val="1E5B4F"/>
                </a:solidFill>
                <a:latin typeface="Noto Sans" panose="020B0502040504020204" pitchFamily="34" charset="0"/>
                <a:ea typeface="Noto Sans" panose="020B0502040504020204" pitchFamily="34" charset="0"/>
                <a:cs typeface="Noto Sans" panose="020B0502040504020204" pitchFamily="34" charset="0"/>
              </a:rPr>
              <a:t>1</a:t>
            </a:r>
            <a:r>
              <a:rPr lang="es-MX" sz="1000" dirty="0">
                <a:solidFill>
                  <a:srgbClr val="1E5B4F"/>
                </a:solidFill>
                <a:latin typeface="Noto Sans" panose="020B0502040504020204" pitchFamily="34" charset="0"/>
                <a:ea typeface="Noto Sans" panose="020B0502040504020204" pitchFamily="34" charset="0"/>
                <a:cs typeface="Noto Sans" panose="020B0502040504020204" pitchFamily="34" charset="0"/>
              </a:rPr>
              <a:t> </a:t>
            </a:r>
            <a:r>
              <a:rPr lang="es-MX" sz="800" dirty="0">
                <a:solidFill>
                  <a:srgbClr val="1E5B4F"/>
                </a:solidFill>
                <a:latin typeface="Noto Sans" panose="020B0502040504020204" pitchFamily="34" charset="0"/>
                <a:ea typeface="Noto Sans" panose="020B0502040504020204" pitchFamily="34" charset="0"/>
                <a:cs typeface="Noto Sans" panose="020B0502040504020204" pitchFamily="34" charset="0"/>
              </a:rPr>
              <a:t>Artículo 69 Ley General de Desarrollo Social, publicada D.O.F. 20-Enero-2004, última reforma DOF 01-Abril-2024</a:t>
            </a:r>
            <a:r>
              <a:rPr lang="es-MX" sz="1000" dirty="0">
                <a:solidFill>
                  <a:srgbClr val="1E5B4F"/>
                </a:solidFill>
                <a:latin typeface="Noto Sans" panose="020B0502040504020204" pitchFamily="34" charset="0"/>
                <a:ea typeface="Noto Sans" panose="020B0502040504020204" pitchFamily="34" charset="0"/>
                <a:cs typeface="Noto Sans" panose="020B0502040504020204"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90" name="Google Shape;90;p9"/>
          <p:cNvSpPr txBox="1"/>
          <p:nvPr/>
        </p:nvSpPr>
        <p:spPr>
          <a:xfrm>
            <a:off x="612008" y="248514"/>
            <a:ext cx="6097554" cy="523180"/>
          </a:xfrm>
          <a:prstGeom prst="rect">
            <a:avLst/>
          </a:prstGeom>
          <a:noFill/>
          <a:ln>
            <a:noFill/>
          </a:ln>
        </p:spPr>
        <p:txBody>
          <a:bodyPr spcFirstLastPara="1" wrap="square" lIns="91425" tIns="45700" rIns="91425" bIns="45700" anchor="t" anchorCtr="0">
            <a:spAutoFit/>
          </a:bodyPr>
          <a:lstStyle/>
          <a:p>
            <a:pPr lvl="0"/>
            <a:r>
              <a:rPr lang="es-MX" sz="2800" b="1" dirty="0">
                <a:solidFill>
                  <a:srgbClr val="691932"/>
                </a:solidFill>
                <a:latin typeface="Noto Sans"/>
                <a:ea typeface="Noto Sans"/>
                <a:cs typeface="Noto Sans"/>
              </a:rPr>
              <a:t>Instancias que intervienen</a:t>
            </a:r>
            <a:endParaRPr sz="2800" b="1" dirty="0">
              <a:solidFill>
                <a:srgbClr val="691932"/>
              </a:solidFill>
              <a:latin typeface="Noto Sans"/>
              <a:ea typeface="Noto Sans"/>
              <a:cs typeface="Noto Sans"/>
              <a:sym typeface="Calibri"/>
            </a:endParaRPr>
          </a:p>
        </p:txBody>
      </p:sp>
      <p:pic>
        <p:nvPicPr>
          <p:cNvPr id="2" name="Imagen 1" descr="Imagen que contiene firmar, parada, dibujo, medidor&#10;&#10;El contenido generado por IA puede ser incorrecto.">
            <a:extLst>
              <a:ext uri="{FF2B5EF4-FFF2-40B4-BE49-F238E27FC236}">
                <a16:creationId xmlns:a16="http://schemas.microsoft.com/office/drawing/2014/main" id="{3ED59C3D-B9EA-93CD-8B8D-589E7D3D12F6}"/>
              </a:ext>
            </a:extLst>
          </p:cNvPr>
          <p:cNvPicPr>
            <a:picLocks noChangeAspect="1"/>
          </p:cNvPicPr>
          <p:nvPr/>
        </p:nvPicPr>
        <p:blipFill>
          <a:blip r:embed="rId4"/>
          <a:stretch>
            <a:fillRect/>
          </a:stretch>
        </p:blipFill>
        <p:spPr>
          <a:xfrm>
            <a:off x="8633623" y="284368"/>
            <a:ext cx="3159240" cy="502016"/>
          </a:xfrm>
          <a:prstGeom prst="rect">
            <a:avLst/>
          </a:prstGeom>
        </p:spPr>
      </p:pic>
      <p:graphicFrame>
        <p:nvGraphicFramePr>
          <p:cNvPr id="3" name="Diagrama 2">
            <a:extLst>
              <a:ext uri="{FF2B5EF4-FFF2-40B4-BE49-F238E27FC236}">
                <a16:creationId xmlns:a16="http://schemas.microsoft.com/office/drawing/2014/main" id="{4B34D6D2-E696-87E9-4F5F-C23025AE4EE8}"/>
              </a:ext>
            </a:extLst>
          </p:cNvPr>
          <p:cNvGraphicFramePr/>
          <p:nvPr>
            <p:extLst>
              <p:ext uri="{D42A27DB-BD31-4B8C-83A1-F6EECF244321}">
                <p14:modId xmlns:p14="http://schemas.microsoft.com/office/powerpoint/2010/main" val="4035512592"/>
              </p:ext>
            </p:extLst>
          </p:nvPr>
        </p:nvGraphicFramePr>
        <p:xfrm>
          <a:off x="1833991" y="766573"/>
          <a:ext cx="8148209" cy="53248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8C63C9C9-E1F7-3270-2202-C56A0CB7DE4E}"/>
            </a:ext>
          </a:extLst>
        </p:cNvPr>
        <p:cNvGrpSpPr/>
        <p:nvPr/>
      </p:nvGrpSpPr>
      <p:grpSpPr>
        <a:xfrm>
          <a:off x="0" y="0"/>
          <a:ext cx="0" cy="0"/>
          <a:chOff x="0" y="0"/>
          <a:chExt cx="0" cy="0"/>
        </a:xfrm>
      </p:grpSpPr>
      <p:sp>
        <p:nvSpPr>
          <p:cNvPr id="78" name="Google Shape;78;p8">
            <a:extLst>
              <a:ext uri="{FF2B5EF4-FFF2-40B4-BE49-F238E27FC236}">
                <a16:creationId xmlns:a16="http://schemas.microsoft.com/office/drawing/2014/main" id="{D21ACB65-2A0F-DD91-C9D8-3E6E6A57D6C0}"/>
              </a:ext>
            </a:extLst>
          </p:cNvPr>
          <p:cNvSpPr txBox="1"/>
          <p:nvPr/>
        </p:nvSpPr>
        <p:spPr>
          <a:xfrm>
            <a:off x="509601" y="786384"/>
            <a:ext cx="6097554" cy="523180"/>
          </a:xfrm>
          <a:prstGeom prst="rect">
            <a:avLst/>
          </a:prstGeom>
          <a:noFill/>
          <a:ln>
            <a:noFill/>
          </a:ln>
        </p:spPr>
        <p:txBody>
          <a:bodyPr spcFirstLastPara="1" wrap="square" lIns="91425" tIns="45700" rIns="91425" bIns="45700" anchor="t" anchorCtr="0">
            <a:spAutoFit/>
          </a:bodyPr>
          <a:lstStyle/>
          <a:p>
            <a:r>
              <a:rPr lang="es-MX" sz="2800" b="1" dirty="0">
                <a:solidFill>
                  <a:srgbClr val="1E5B4F"/>
                </a:solidFill>
                <a:latin typeface="Noto Sans"/>
                <a:ea typeface="Noto Sans"/>
                <a:cs typeface="Noto Sans"/>
              </a:rPr>
              <a:t>Documentos normativos </a:t>
            </a:r>
            <a:r>
              <a:rPr lang="es-MX" sz="1800" b="1" baseline="40000" dirty="0">
                <a:solidFill>
                  <a:srgbClr val="1E5B4F"/>
                </a:solidFill>
                <a:latin typeface="Noto Sans" panose="020B0502040504020204" pitchFamily="34" charset="0"/>
                <a:ea typeface="Noto Sans" panose="020B0502040504020204" pitchFamily="34" charset="0"/>
                <a:cs typeface="Noto Sans" panose="020B0502040504020204" pitchFamily="34" charset="0"/>
              </a:rPr>
              <a:t>2</a:t>
            </a:r>
            <a:endParaRPr lang="es-MX" sz="1800" b="1" dirty="0">
              <a:solidFill>
                <a:srgbClr val="1E5B4F"/>
              </a:solidFill>
              <a:latin typeface="Noto Sans" panose="020B0502040504020204" pitchFamily="34" charset="0"/>
              <a:ea typeface="Noto Sans" panose="020B0502040504020204" pitchFamily="34" charset="0"/>
              <a:cs typeface="Noto Sans" panose="020B0502040504020204" pitchFamily="34" charset="0"/>
            </a:endParaRPr>
          </a:p>
        </p:txBody>
      </p:sp>
      <p:sp>
        <p:nvSpPr>
          <p:cNvPr id="80" name="Google Shape;80;p8">
            <a:extLst>
              <a:ext uri="{FF2B5EF4-FFF2-40B4-BE49-F238E27FC236}">
                <a16:creationId xmlns:a16="http://schemas.microsoft.com/office/drawing/2014/main" id="{68FEB99F-3380-9FD8-32D3-49785420EB50}"/>
              </a:ext>
            </a:extLst>
          </p:cNvPr>
          <p:cNvSpPr txBox="1"/>
          <p:nvPr/>
        </p:nvSpPr>
        <p:spPr>
          <a:xfrm>
            <a:off x="964734" y="2340074"/>
            <a:ext cx="5519956" cy="1836360"/>
          </a:xfrm>
          <a:prstGeom prst="rect">
            <a:avLst/>
          </a:prstGeom>
          <a:noFill/>
          <a:ln>
            <a:noFill/>
          </a:ln>
        </p:spPr>
        <p:txBody>
          <a:bodyPr spcFirstLastPara="1" wrap="square" lIns="91425" tIns="45700" rIns="91425" bIns="45700" anchor="t" anchorCtr="0">
            <a:spAutoFit/>
          </a:bodyPr>
          <a:lstStyle/>
          <a:p>
            <a:pPr marL="285750" indent="-285750" algn="just">
              <a:buClr>
                <a:srgbClr val="1E5B4F"/>
              </a:buClr>
              <a:buFont typeface="Wingdings" panose="05000000000000000000" pitchFamily="2" charset="2"/>
              <a:buChar char="v"/>
            </a:pPr>
            <a:r>
              <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Esquema de la Contraloría Social</a:t>
            </a:r>
          </a:p>
          <a:p>
            <a:pPr marL="285750" indent="-285750" algn="just">
              <a:buFont typeface="Wingdings" panose="05000000000000000000" pitchFamily="2" charset="2"/>
              <a:buChar char="v"/>
            </a:pPr>
            <a:endParaRPr lang="es-MX" sz="2000" baseline="300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gn="just">
              <a:buClr>
                <a:srgbClr val="1E5B4F"/>
              </a:buClr>
              <a:buFont typeface="Wingdings" panose="05000000000000000000" pitchFamily="2" charset="2"/>
              <a:buChar char="v"/>
            </a:pPr>
            <a:r>
              <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Guía Operativa</a:t>
            </a:r>
          </a:p>
          <a:p>
            <a:pPr marL="285750" indent="-285750" algn="just">
              <a:buFont typeface="Wingdings" panose="05000000000000000000" pitchFamily="2" charset="2"/>
              <a:buChar char="v"/>
            </a:pPr>
            <a:endPar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gn="just">
              <a:buClr>
                <a:srgbClr val="1E5B4F"/>
              </a:buClr>
              <a:buFont typeface="Wingdings" panose="05000000000000000000" pitchFamily="2" charset="2"/>
              <a:buChar char="v"/>
            </a:pPr>
            <a:r>
              <a:rPr lang="es-MX"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Plan Anual de Trabajo de Contraloría Social (PATCS)</a:t>
            </a:r>
          </a:p>
        </p:txBody>
      </p:sp>
      <p:pic>
        <p:nvPicPr>
          <p:cNvPr id="2" name="Imagen 1" descr="Imagen que contiene firmar, parada, dibujo, medidor&#10;&#10;El contenido generado por IA puede ser incorrecto.">
            <a:extLst>
              <a:ext uri="{FF2B5EF4-FFF2-40B4-BE49-F238E27FC236}">
                <a16:creationId xmlns:a16="http://schemas.microsoft.com/office/drawing/2014/main" id="{39879D42-AACD-D3AF-53AB-88B58A32587F}"/>
              </a:ext>
            </a:extLst>
          </p:cNvPr>
          <p:cNvPicPr>
            <a:picLocks noChangeAspect="1"/>
          </p:cNvPicPr>
          <p:nvPr/>
        </p:nvPicPr>
        <p:blipFill>
          <a:blip r:embed="rId3"/>
          <a:stretch>
            <a:fillRect/>
          </a:stretch>
        </p:blipFill>
        <p:spPr>
          <a:xfrm>
            <a:off x="8633623" y="284368"/>
            <a:ext cx="3159240" cy="502016"/>
          </a:xfrm>
          <a:prstGeom prst="rect">
            <a:avLst/>
          </a:prstGeom>
        </p:spPr>
      </p:pic>
      <p:pic>
        <p:nvPicPr>
          <p:cNvPr id="2056" name="Picture 8" descr="expedientes judiciales de piles - documentos normativos fotografías e imágenes de stock">
            <a:extLst>
              <a:ext uri="{FF2B5EF4-FFF2-40B4-BE49-F238E27FC236}">
                <a16:creationId xmlns:a16="http://schemas.microsoft.com/office/drawing/2014/main" id="{E35DDF10-017A-9A86-580B-A15F39A89C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2190" y="2170858"/>
            <a:ext cx="4231626" cy="141054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B035E15B-878F-9972-F06E-ED4A5D1BACBD}"/>
              </a:ext>
            </a:extLst>
          </p:cNvPr>
          <p:cNvPicPr>
            <a:picLocks noChangeAspect="1"/>
          </p:cNvPicPr>
          <p:nvPr/>
        </p:nvPicPr>
        <p:blipFill>
          <a:blip r:embed="rId5"/>
          <a:srcRect b="10181"/>
          <a:stretch>
            <a:fillRect/>
          </a:stretch>
        </p:blipFill>
        <p:spPr>
          <a:xfrm>
            <a:off x="8335339" y="3581400"/>
            <a:ext cx="2768477" cy="1657742"/>
          </a:xfrm>
          <a:prstGeom prst="rect">
            <a:avLst/>
          </a:prstGeom>
        </p:spPr>
      </p:pic>
      <p:sp>
        <p:nvSpPr>
          <p:cNvPr id="5" name="CuadroTexto 4">
            <a:extLst>
              <a:ext uri="{FF2B5EF4-FFF2-40B4-BE49-F238E27FC236}">
                <a16:creationId xmlns:a16="http://schemas.microsoft.com/office/drawing/2014/main" id="{67D9DA27-3759-34D1-ECA2-2472FC9EBE2E}"/>
              </a:ext>
            </a:extLst>
          </p:cNvPr>
          <p:cNvSpPr txBox="1"/>
          <p:nvPr/>
        </p:nvSpPr>
        <p:spPr>
          <a:xfrm>
            <a:off x="3167853" y="6297199"/>
            <a:ext cx="8805072" cy="400110"/>
          </a:xfrm>
          <a:prstGeom prst="rect">
            <a:avLst/>
          </a:prstGeom>
          <a:noFill/>
        </p:spPr>
        <p:txBody>
          <a:bodyPr wrap="square" rtlCol="0">
            <a:spAutoFit/>
          </a:bodyPr>
          <a:lstStyle/>
          <a:p>
            <a:r>
              <a:rPr lang="es-MX" sz="1000" baseline="30000" dirty="0">
                <a:solidFill>
                  <a:srgbClr val="1E5B4F"/>
                </a:solidFill>
                <a:latin typeface="Noto Sans" panose="020B0502040504020204" pitchFamily="34" charset="0"/>
                <a:ea typeface="Noto Sans" panose="020B0502040504020204" pitchFamily="34" charset="0"/>
                <a:cs typeface="Noto Sans" panose="020B0502040504020204" pitchFamily="34" charset="0"/>
              </a:rPr>
              <a:t>2</a:t>
            </a:r>
            <a:r>
              <a:rPr lang="es-MX" sz="1000" dirty="0">
                <a:solidFill>
                  <a:srgbClr val="1E5B4F"/>
                </a:solidFill>
                <a:latin typeface="Noto Sans" panose="020B0502040504020204" pitchFamily="34" charset="0"/>
                <a:ea typeface="Noto Sans" panose="020B0502040504020204" pitchFamily="34" charset="0"/>
                <a:cs typeface="Noto Sans" panose="020B0502040504020204" pitchFamily="34" charset="0"/>
              </a:rPr>
              <a:t>  </a:t>
            </a:r>
            <a:r>
              <a:rPr lang="es-MX" sz="800" dirty="0">
                <a:solidFill>
                  <a:srgbClr val="1E5B4F"/>
                </a:solidFill>
                <a:latin typeface="Noto Sans" panose="020B0502040504020204" pitchFamily="34" charset="0"/>
                <a:ea typeface="Noto Sans" panose="020B0502040504020204" pitchFamily="34" charset="0"/>
                <a:cs typeface="Noto Sans" panose="020B0502040504020204" pitchFamily="34" charset="0"/>
              </a:rPr>
              <a:t>Publicados en: </a:t>
            </a:r>
            <a:r>
              <a:rPr lang="es-MX" sz="800" dirty="0">
                <a:solidFill>
                  <a:srgbClr val="1E5B4F"/>
                </a:solidFill>
                <a:latin typeface="Noto Sans" panose="020B0502040504020204" pitchFamily="34" charset="0"/>
                <a:ea typeface="Noto Sans" panose="020B0502040504020204" pitchFamily="34" charset="0"/>
                <a:cs typeface="Noto Sans" panose="020B0502040504020204" pitchFamily="34" charset="0"/>
                <a:hlinkClick r:id="rId6">
                  <a:extLst>
                    <a:ext uri="{A12FA001-AC4F-418D-AE19-62706E023703}">
                      <ahyp:hlinkClr xmlns:ahyp="http://schemas.microsoft.com/office/drawing/2018/hyperlinkcolor" val="tx"/>
                    </a:ext>
                  </a:extLst>
                </a:hlinkClick>
              </a:rPr>
              <a:t>https://dgesui.ses.sep.gob.mx/programas/programa-para-el-desarrollo-profesional-docente-para-el-tipo-superior-s247-prodep</a:t>
            </a:r>
            <a:endParaRPr lang="es-MX" sz="800" dirty="0">
              <a:solidFill>
                <a:srgbClr val="1E5B4F"/>
              </a:solidFill>
              <a:latin typeface="Noto Sans" panose="020B0502040504020204" pitchFamily="34" charset="0"/>
              <a:ea typeface="Noto Sans" panose="020B0502040504020204" pitchFamily="34" charset="0"/>
              <a:cs typeface="Noto Sans" panose="020B0502040504020204" pitchFamily="34" charset="0"/>
            </a:endParaRPr>
          </a:p>
          <a:p>
            <a:endParaRPr lang="es-MX" sz="1000" dirty="0">
              <a:solidFill>
                <a:srgbClr val="1E5B4F"/>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99503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a:extLst>
            <a:ext uri="{FF2B5EF4-FFF2-40B4-BE49-F238E27FC236}">
              <a16:creationId xmlns:a16="http://schemas.microsoft.com/office/drawing/2014/main" id="{9EDC5CE3-2C12-7F48-CB84-1261265580D1}"/>
            </a:ext>
          </a:extLst>
        </p:cNvPr>
        <p:cNvGrpSpPr/>
        <p:nvPr/>
      </p:nvGrpSpPr>
      <p:grpSpPr>
        <a:xfrm>
          <a:off x="0" y="0"/>
          <a:ext cx="0" cy="0"/>
          <a:chOff x="0" y="0"/>
          <a:chExt cx="0" cy="0"/>
        </a:xfrm>
      </p:grpSpPr>
      <p:sp>
        <p:nvSpPr>
          <p:cNvPr id="90" name="Google Shape;90;p9">
            <a:extLst>
              <a:ext uri="{FF2B5EF4-FFF2-40B4-BE49-F238E27FC236}">
                <a16:creationId xmlns:a16="http://schemas.microsoft.com/office/drawing/2014/main" id="{B404E576-E27D-D5C6-79A1-87301BB99FCA}"/>
              </a:ext>
            </a:extLst>
          </p:cNvPr>
          <p:cNvSpPr txBox="1"/>
          <p:nvPr/>
        </p:nvSpPr>
        <p:spPr>
          <a:xfrm>
            <a:off x="399136" y="718314"/>
            <a:ext cx="9306926" cy="1323399"/>
          </a:xfrm>
          <a:prstGeom prst="rect">
            <a:avLst/>
          </a:prstGeom>
          <a:noFill/>
          <a:ln>
            <a:noFill/>
          </a:ln>
        </p:spPr>
        <p:txBody>
          <a:bodyPr spcFirstLastPara="1" wrap="square" lIns="91425" tIns="45700" rIns="91425" bIns="45700" anchor="t" anchorCtr="0">
            <a:spAutoFit/>
          </a:bodyPr>
          <a:lstStyle/>
          <a:p>
            <a:r>
              <a:rPr lang="es-MX" sz="2800" b="1" dirty="0">
                <a:solidFill>
                  <a:srgbClr val="691932"/>
                </a:solidFill>
                <a:latin typeface="Noto Sans"/>
                <a:ea typeface="Noto Sans"/>
                <a:cs typeface="Noto Sans"/>
              </a:rPr>
              <a:t>¿Quiénes realizan las actividades de Contraloría Social? </a:t>
            </a:r>
          </a:p>
          <a:p>
            <a:pPr lvl="0"/>
            <a:endParaRPr sz="2400" b="1" dirty="0">
              <a:solidFill>
                <a:srgbClr val="691932"/>
              </a:solidFill>
              <a:latin typeface="Noto Sans"/>
              <a:ea typeface="Noto Sans"/>
              <a:cs typeface="Noto Sans"/>
              <a:sym typeface="Calibri"/>
            </a:endParaRPr>
          </a:p>
        </p:txBody>
      </p:sp>
      <p:pic>
        <p:nvPicPr>
          <p:cNvPr id="2" name="Imagen 1" descr="Imagen que contiene firmar, parada, dibujo, medidor&#10;&#10;El contenido generado por IA puede ser incorrecto.">
            <a:extLst>
              <a:ext uri="{FF2B5EF4-FFF2-40B4-BE49-F238E27FC236}">
                <a16:creationId xmlns:a16="http://schemas.microsoft.com/office/drawing/2014/main" id="{32612F91-C4A5-FD61-CB6B-21C4A18B07EC}"/>
              </a:ext>
            </a:extLst>
          </p:cNvPr>
          <p:cNvPicPr>
            <a:picLocks noChangeAspect="1"/>
          </p:cNvPicPr>
          <p:nvPr/>
        </p:nvPicPr>
        <p:blipFill>
          <a:blip r:embed="rId3"/>
          <a:stretch>
            <a:fillRect/>
          </a:stretch>
        </p:blipFill>
        <p:spPr>
          <a:xfrm>
            <a:off x="8633623" y="284368"/>
            <a:ext cx="3159240" cy="502016"/>
          </a:xfrm>
          <a:prstGeom prst="rect">
            <a:avLst/>
          </a:prstGeom>
        </p:spPr>
      </p:pic>
      <p:sp>
        <p:nvSpPr>
          <p:cNvPr id="6" name="Marcador de contenido 5">
            <a:extLst>
              <a:ext uri="{FF2B5EF4-FFF2-40B4-BE49-F238E27FC236}">
                <a16:creationId xmlns:a16="http://schemas.microsoft.com/office/drawing/2014/main" id="{C7F76B52-0F01-BCFB-C44E-B1A34C6C4D47}"/>
              </a:ext>
            </a:extLst>
          </p:cNvPr>
          <p:cNvSpPr txBox="1">
            <a:spLocks/>
          </p:cNvSpPr>
          <p:nvPr/>
        </p:nvSpPr>
        <p:spPr>
          <a:xfrm>
            <a:off x="567419" y="1918602"/>
            <a:ext cx="6357257" cy="302079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20000"/>
              </a:lnSpc>
            </a:pPr>
            <a:r>
              <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rPr>
              <a:t>Las/os Profesoras(es) de Tiempo Completo, adscritos a las Instituciones Públicas de Educación Superior beneficiadas con recursos de alguna de las siguientes convocatorias manejadas en el marco del </a:t>
            </a:r>
            <a:r>
              <a:rPr lang="es-MX" sz="1800" b="1" dirty="0">
                <a:solidFill>
                  <a:schemeClr val="tx1"/>
                </a:solidFill>
                <a:latin typeface="Noto Sans" panose="020B0502040504020204" pitchFamily="34" charset="0"/>
                <a:ea typeface="Noto Sans" panose="020B0502040504020204" pitchFamily="34" charset="0"/>
                <a:cs typeface="Noto Sans" panose="020B0502040504020204" pitchFamily="34" charset="0"/>
              </a:rPr>
              <a:t>PRODEP</a:t>
            </a:r>
            <a:r>
              <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rPr>
              <a:t>:</a:t>
            </a:r>
          </a:p>
          <a:p>
            <a:pPr algn="just"/>
            <a:endPar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536575" lvl="1" indent="-176213" algn="just">
              <a:lnSpc>
                <a:spcPct val="110000"/>
              </a:lnSpc>
              <a:buFont typeface="Wingdings" panose="05000000000000000000" pitchFamily="2" charset="2"/>
              <a:buChar char="§"/>
            </a:pPr>
            <a:r>
              <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rPr>
              <a:t>Apoyo a Profesores/as de Tiempo Completo con Perfil Deseable.</a:t>
            </a:r>
          </a:p>
          <a:p>
            <a:pPr marL="536575" lvl="1" indent="-176213" algn="just">
              <a:lnSpc>
                <a:spcPct val="110000"/>
              </a:lnSpc>
              <a:buFont typeface="Wingdings" panose="05000000000000000000" pitchFamily="2" charset="2"/>
              <a:buChar char="§"/>
            </a:pPr>
            <a:r>
              <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rPr>
              <a:t>Consolidación de las Universidades Interculturales.</a:t>
            </a:r>
          </a:p>
          <a:p>
            <a:endParaRPr lang="es-MX" dirty="0"/>
          </a:p>
        </p:txBody>
      </p:sp>
      <p:pic>
        <p:nvPicPr>
          <p:cNvPr id="4098" name="Picture 2" descr="maestra que se dirige a estudiantes universitarios en un aula - profesor universidad fotografías e imágenes de stock">
            <a:extLst>
              <a:ext uri="{FF2B5EF4-FFF2-40B4-BE49-F238E27FC236}">
                <a16:creationId xmlns:a16="http://schemas.microsoft.com/office/drawing/2014/main" id="{A4ECF50B-5A1B-F0A6-84BE-242E4C3E98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323"/>
          <a:stretch>
            <a:fillRect/>
          </a:stretch>
        </p:blipFill>
        <p:spPr bwMode="auto">
          <a:xfrm>
            <a:off x="7905377" y="1736288"/>
            <a:ext cx="3379607" cy="177263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FAC617A8-F212-E811-F58A-EBCD58BB963D}"/>
              </a:ext>
            </a:extLst>
          </p:cNvPr>
          <p:cNvPicPr>
            <a:picLocks noChangeAspect="1"/>
          </p:cNvPicPr>
          <p:nvPr/>
        </p:nvPicPr>
        <p:blipFill>
          <a:blip r:embed="rId5"/>
          <a:stretch>
            <a:fillRect/>
          </a:stretch>
        </p:blipFill>
        <p:spPr>
          <a:xfrm>
            <a:off x="7347975" y="3505294"/>
            <a:ext cx="2221073" cy="1480716"/>
          </a:xfrm>
          <a:prstGeom prst="rect">
            <a:avLst/>
          </a:prstGeom>
        </p:spPr>
      </p:pic>
      <p:pic>
        <p:nvPicPr>
          <p:cNvPr id="4" name="Imagen 3">
            <a:extLst>
              <a:ext uri="{FF2B5EF4-FFF2-40B4-BE49-F238E27FC236}">
                <a16:creationId xmlns:a16="http://schemas.microsoft.com/office/drawing/2014/main" id="{A465FD88-A2F0-0F36-8298-8EEC45D3C605}"/>
              </a:ext>
            </a:extLst>
          </p:cNvPr>
          <p:cNvPicPr>
            <a:picLocks noChangeAspect="1"/>
          </p:cNvPicPr>
          <p:nvPr/>
        </p:nvPicPr>
        <p:blipFill>
          <a:blip r:embed="rId6"/>
          <a:stretch>
            <a:fillRect/>
          </a:stretch>
        </p:blipFill>
        <p:spPr>
          <a:xfrm>
            <a:off x="9569048" y="3508924"/>
            <a:ext cx="2221073" cy="1473457"/>
          </a:xfrm>
          <a:prstGeom prst="rect">
            <a:avLst/>
          </a:prstGeom>
        </p:spPr>
      </p:pic>
    </p:spTree>
    <p:extLst>
      <p:ext uri="{BB962C8B-B14F-4D97-AF65-F5344CB8AC3E}">
        <p14:creationId xmlns:p14="http://schemas.microsoft.com/office/powerpoint/2010/main" val="17392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C1222A7A-688B-1017-0C37-822F11A18677}"/>
            </a:ext>
          </a:extLst>
        </p:cNvPr>
        <p:cNvGrpSpPr/>
        <p:nvPr/>
      </p:nvGrpSpPr>
      <p:grpSpPr>
        <a:xfrm>
          <a:off x="0" y="0"/>
          <a:ext cx="0" cy="0"/>
          <a:chOff x="0" y="0"/>
          <a:chExt cx="0" cy="0"/>
        </a:xfrm>
      </p:grpSpPr>
      <p:sp>
        <p:nvSpPr>
          <p:cNvPr id="78" name="Google Shape;78;p8">
            <a:extLst>
              <a:ext uri="{FF2B5EF4-FFF2-40B4-BE49-F238E27FC236}">
                <a16:creationId xmlns:a16="http://schemas.microsoft.com/office/drawing/2014/main" id="{60FDBF75-4784-6583-A7B9-0717988C3587}"/>
              </a:ext>
            </a:extLst>
          </p:cNvPr>
          <p:cNvSpPr txBox="1"/>
          <p:nvPr/>
        </p:nvSpPr>
        <p:spPr>
          <a:xfrm>
            <a:off x="623433" y="309350"/>
            <a:ext cx="7631334" cy="954067"/>
          </a:xfrm>
          <a:prstGeom prst="rect">
            <a:avLst/>
          </a:prstGeom>
          <a:noFill/>
          <a:ln>
            <a:noFill/>
          </a:ln>
        </p:spPr>
        <p:txBody>
          <a:bodyPr spcFirstLastPara="1" wrap="square" lIns="91425" tIns="45700" rIns="91425" bIns="45700" anchor="t" anchorCtr="0">
            <a:spAutoFit/>
          </a:bodyPr>
          <a:lstStyle/>
          <a:p>
            <a:r>
              <a:rPr lang="es-MX" sz="2800" b="1" dirty="0">
                <a:solidFill>
                  <a:srgbClr val="1E5B4F"/>
                </a:solidFill>
                <a:latin typeface="Noto Sans"/>
                <a:ea typeface="Noto Sans"/>
                <a:cs typeface="Noto Sans"/>
              </a:rPr>
              <a:t>Sistema Informático de Contraloría Social (SICS)</a:t>
            </a:r>
          </a:p>
        </p:txBody>
      </p:sp>
      <p:pic>
        <p:nvPicPr>
          <p:cNvPr id="2" name="Imagen 1" descr="Imagen que contiene firmar, parada, dibujo, medidor&#10;&#10;El contenido generado por IA puede ser incorrecto.">
            <a:extLst>
              <a:ext uri="{FF2B5EF4-FFF2-40B4-BE49-F238E27FC236}">
                <a16:creationId xmlns:a16="http://schemas.microsoft.com/office/drawing/2014/main" id="{B2198A4C-EF25-9132-3329-3AABC37E75A4}"/>
              </a:ext>
            </a:extLst>
          </p:cNvPr>
          <p:cNvPicPr>
            <a:picLocks noChangeAspect="1"/>
          </p:cNvPicPr>
          <p:nvPr/>
        </p:nvPicPr>
        <p:blipFill>
          <a:blip r:embed="rId3"/>
          <a:stretch>
            <a:fillRect/>
          </a:stretch>
        </p:blipFill>
        <p:spPr>
          <a:xfrm>
            <a:off x="8633623" y="284368"/>
            <a:ext cx="3159240" cy="502016"/>
          </a:xfrm>
          <a:prstGeom prst="rect">
            <a:avLst/>
          </a:prstGeom>
        </p:spPr>
      </p:pic>
      <p:sp>
        <p:nvSpPr>
          <p:cNvPr id="5" name="CuadroTexto 4">
            <a:extLst>
              <a:ext uri="{FF2B5EF4-FFF2-40B4-BE49-F238E27FC236}">
                <a16:creationId xmlns:a16="http://schemas.microsoft.com/office/drawing/2014/main" id="{C9F69044-E114-B6D6-81EA-DD5E79CF7A7A}"/>
              </a:ext>
            </a:extLst>
          </p:cNvPr>
          <p:cNvSpPr txBox="1"/>
          <p:nvPr/>
        </p:nvSpPr>
        <p:spPr>
          <a:xfrm>
            <a:off x="357451" y="1339273"/>
            <a:ext cx="5673894" cy="4770537"/>
          </a:xfrm>
          <a:prstGeom prst="rect">
            <a:avLst/>
          </a:prstGeom>
          <a:noFill/>
        </p:spPr>
        <p:txBody>
          <a:bodyPr wrap="square">
            <a:spAutoFit/>
          </a:bodyPr>
          <a:lstStyle/>
          <a:p>
            <a:pPr marL="285750" indent="-285750" algn="just">
              <a:buFont typeface="Arial" panose="020B0604020202020204" pitchFamily="34" charset="0"/>
              <a:buChar char="•"/>
            </a:pPr>
            <a:r>
              <a:rPr lang="es-MX" sz="1700" dirty="0">
                <a:solidFill>
                  <a:srgbClr val="1E5B4F"/>
                </a:solidFill>
                <a:latin typeface="Noto Sans" panose="020B0502040504020204" pitchFamily="34" charset="0"/>
                <a:ea typeface="Noto Sans" panose="020B0502040504020204" pitchFamily="34" charset="0"/>
                <a:cs typeface="Noto Sans" panose="020B0502040504020204" pitchFamily="34" charset="0"/>
              </a:rPr>
              <a:t> </a:t>
            </a:r>
            <a:r>
              <a:rPr lang="es-MX" sz="1700" dirty="0">
                <a:solidFill>
                  <a:schemeClr val="tx1"/>
                </a:solidFill>
                <a:latin typeface="Noto Sans" panose="020B0502040504020204" pitchFamily="34" charset="0"/>
                <a:ea typeface="Noto Sans" panose="020B0502040504020204" pitchFamily="34" charset="0"/>
                <a:cs typeface="Noto Sans" panose="020B0502040504020204" pitchFamily="34" charset="0"/>
              </a:rPr>
              <a:t>Liga de acceso:</a:t>
            </a:r>
          </a:p>
          <a:p>
            <a:pPr indent="342900" algn="just"/>
            <a:r>
              <a:rPr lang="es-MX" sz="1700" dirty="0">
                <a:solidFill>
                  <a:srgbClr val="FF0000"/>
                </a:solidFill>
                <a:latin typeface="Noto Sans" panose="020B0502040504020204" pitchFamily="34" charset="0"/>
                <a:ea typeface="Noto Sans" panose="020B0502040504020204" pitchFamily="34" charset="0"/>
                <a:cs typeface="Noto Sans" panose="020B0502040504020204" pitchFamily="34" charset="0"/>
                <a:hlinkClick r:id="rId4"/>
              </a:rPr>
              <a:t>https://sics.buengobierno.gob.mx/ingreso</a:t>
            </a:r>
            <a:endParaRPr lang="es-MX" sz="1700" dirty="0">
              <a:solidFill>
                <a:srgbClr val="FF0000"/>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Font typeface="Arial" panose="020B0604020202020204" pitchFamily="34" charset="0"/>
              <a:buChar char="•"/>
            </a:pPr>
            <a:endParaRPr lang="es-MX" sz="17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Font typeface="Arial" panose="020B0604020202020204" pitchFamily="34" charset="0"/>
              <a:buChar char="•"/>
            </a:pPr>
            <a:r>
              <a:rPr lang="es-MX" sz="1700" dirty="0">
                <a:solidFill>
                  <a:schemeClr val="tx1"/>
                </a:solidFill>
                <a:latin typeface="Noto Sans" panose="020B0502040504020204" pitchFamily="34" charset="0"/>
                <a:ea typeface="Noto Sans" panose="020B0502040504020204" pitchFamily="34" charset="0"/>
                <a:cs typeface="Noto Sans" panose="020B0502040504020204" pitchFamily="34" charset="0"/>
              </a:rPr>
              <a:t>La gestión de usuarios de ingreso al sistema se </a:t>
            </a:r>
          </a:p>
          <a:p>
            <a:pPr marL="342900" indent="-342900" algn="just"/>
            <a:r>
              <a:rPr lang="es-MX" sz="1700" dirty="0">
                <a:solidFill>
                  <a:schemeClr val="tx1"/>
                </a:solidFill>
                <a:latin typeface="Noto Sans" panose="020B0502040504020204" pitchFamily="34" charset="0"/>
                <a:ea typeface="Noto Sans" panose="020B0502040504020204" pitchFamily="34" charset="0"/>
                <a:cs typeface="Noto Sans" panose="020B0502040504020204" pitchFamily="34" charset="0"/>
              </a:rPr>
              <a:t>       realiza a través de la Secretaría Anticorrupción y </a:t>
            </a:r>
          </a:p>
          <a:p>
            <a:pPr marL="342900" indent="-342900" algn="just"/>
            <a:r>
              <a:rPr lang="es-MX" sz="1700" dirty="0">
                <a:solidFill>
                  <a:schemeClr val="tx1"/>
                </a:solidFill>
                <a:latin typeface="Noto Sans" panose="020B0502040504020204" pitchFamily="34" charset="0"/>
                <a:ea typeface="Noto Sans" panose="020B0502040504020204" pitchFamily="34" charset="0"/>
                <a:cs typeface="Noto Sans" panose="020B0502040504020204" pitchFamily="34" charset="0"/>
              </a:rPr>
              <a:t>       Buen Gobierno (SABG).</a:t>
            </a:r>
          </a:p>
          <a:p>
            <a:pPr marL="342900" indent="-342900" algn="just"/>
            <a:endParaRPr lang="es-MX" sz="17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Font typeface="Arial" panose="020B0604020202020204" pitchFamily="34" charset="0"/>
              <a:buChar char="•"/>
            </a:pPr>
            <a:r>
              <a:rPr lang="es-MX" sz="1700" dirty="0">
                <a:solidFill>
                  <a:schemeClr val="tx1"/>
                </a:solidFill>
                <a:latin typeface="Noto Sans" panose="020B0502040504020204" pitchFamily="34" charset="0"/>
                <a:ea typeface="Noto Sans" panose="020B0502040504020204" pitchFamily="34" charset="0"/>
                <a:cs typeface="Noto Sans" panose="020B0502040504020204" pitchFamily="34" charset="0"/>
              </a:rPr>
              <a:t> Los nuevos usuarios deben de darse de alta en la </a:t>
            </a:r>
          </a:p>
          <a:p>
            <a:pPr marL="342900" indent="-342900" algn="just"/>
            <a:r>
              <a:rPr lang="es-MX" sz="1700" dirty="0">
                <a:solidFill>
                  <a:schemeClr val="tx1"/>
                </a:solidFill>
                <a:latin typeface="Noto Sans" panose="020B0502040504020204" pitchFamily="34" charset="0"/>
                <a:ea typeface="Noto Sans" panose="020B0502040504020204" pitchFamily="34" charset="0"/>
                <a:cs typeface="Noto Sans" panose="020B0502040504020204" pitchFamily="34" charset="0"/>
              </a:rPr>
              <a:t>      opción de </a:t>
            </a:r>
            <a:r>
              <a:rPr lang="es-MX" sz="1700" b="1" dirty="0">
                <a:solidFill>
                  <a:schemeClr val="tx1"/>
                </a:solidFill>
                <a:latin typeface="Noto Sans" panose="020B0502040504020204" pitchFamily="34" charset="0"/>
                <a:ea typeface="Noto Sans" panose="020B0502040504020204" pitchFamily="34" charset="0"/>
                <a:cs typeface="Noto Sans" panose="020B0502040504020204" pitchFamily="34" charset="0"/>
              </a:rPr>
              <a:t>“Regístrate”</a:t>
            </a:r>
            <a:r>
              <a:rPr lang="es-MX" sz="1700" dirty="0">
                <a:solidFill>
                  <a:schemeClr val="tx1"/>
                </a:solidFill>
                <a:latin typeface="Noto Sans" panose="020B0502040504020204" pitchFamily="34" charset="0"/>
                <a:ea typeface="Noto Sans" panose="020B0502040504020204" pitchFamily="34" charset="0"/>
                <a:cs typeface="Noto Sans" panose="020B0502040504020204" pitchFamily="34" charset="0"/>
              </a:rPr>
              <a:t>, el cual solicitará su RFC y el </a:t>
            </a:r>
          </a:p>
          <a:p>
            <a:pPr marL="342900" indent="-342900" algn="just"/>
            <a:r>
              <a:rPr lang="es-MX" sz="1700" dirty="0">
                <a:solidFill>
                  <a:schemeClr val="tx1"/>
                </a:solidFill>
                <a:latin typeface="Noto Sans" panose="020B0502040504020204" pitchFamily="34" charset="0"/>
                <a:ea typeface="Noto Sans" panose="020B0502040504020204" pitchFamily="34" charset="0"/>
                <a:cs typeface="Noto Sans" panose="020B0502040504020204" pitchFamily="34" charset="0"/>
              </a:rPr>
              <a:t>      CURP, este último será su usuario para acceso al SICS.</a:t>
            </a:r>
          </a:p>
          <a:p>
            <a:pPr marL="342900" indent="-342900" algn="just"/>
            <a:r>
              <a:rPr lang="es-MX" sz="1700" dirty="0">
                <a:solidFill>
                  <a:schemeClr val="tx1"/>
                </a:solidFill>
                <a:latin typeface="Noto Sans" panose="020B0502040504020204" pitchFamily="34" charset="0"/>
                <a:ea typeface="Noto Sans" panose="020B0502040504020204" pitchFamily="34" charset="0"/>
                <a:cs typeface="Noto Sans" panose="020B0502040504020204" pitchFamily="34" charset="0"/>
              </a:rPr>
              <a:t> </a:t>
            </a:r>
          </a:p>
          <a:p>
            <a:pPr marL="342900" indent="-342900" algn="just">
              <a:buFont typeface="Arial" panose="020B0604020202020204" pitchFamily="34" charset="0"/>
              <a:buChar char="•"/>
            </a:pPr>
            <a:r>
              <a:rPr lang="es-MX" sz="1700" dirty="0">
                <a:solidFill>
                  <a:schemeClr val="tx1"/>
                </a:solidFill>
                <a:latin typeface="Noto Sans" panose="020B0502040504020204" pitchFamily="34" charset="0"/>
                <a:ea typeface="Noto Sans" panose="020B0502040504020204" pitchFamily="34" charset="0"/>
                <a:cs typeface="Noto Sans" panose="020B0502040504020204" pitchFamily="34" charset="0"/>
              </a:rPr>
              <a:t> Es importante señalar que el usuario (CURP) y contraseña son los mismos para otros sistemas de la SABG, como el sistema </a:t>
            </a:r>
            <a:r>
              <a:rPr lang="es-MX" sz="1700" b="1" dirty="0">
                <a:solidFill>
                  <a:schemeClr val="tx1"/>
                </a:solidFill>
                <a:latin typeface="Noto Sans" panose="020B0502040504020204" pitchFamily="34" charset="0"/>
                <a:ea typeface="Noto Sans" panose="020B0502040504020204" pitchFamily="34" charset="0"/>
                <a:cs typeface="Noto Sans" panose="020B0502040504020204" pitchFamily="34" charset="0"/>
              </a:rPr>
              <a:t>“DECLARANET”</a:t>
            </a:r>
            <a:r>
              <a:rPr lang="es-MX" sz="1700" dirty="0">
                <a:solidFill>
                  <a:schemeClr val="tx1"/>
                </a:solidFill>
                <a:latin typeface="Noto Sans" panose="020B0502040504020204" pitchFamily="34" charset="0"/>
                <a:ea typeface="Noto Sans" panose="020B0502040504020204" pitchFamily="34" charset="0"/>
                <a:cs typeface="Noto Sans" panose="020B0502040504020204" pitchFamily="34" charset="0"/>
              </a:rPr>
              <a:t>.</a:t>
            </a:r>
          </a:p>
          <a:p>
            <a:pPr algn="just"/>
            <a:r>
              <a:rPr lang="es-MX" sz="1600" dirty="0">
                <a:solidFill>
                  <a:srgbClr val="1E5B4F"/>
                </a:solidFill>
                <a:latin typeface="Noto Sans" panose="020B0502040504020204" pitchFamily="34" charset="0"/>
                <a:ea typeface="Noto Sans" panose="020B0502040504020204" pitchFamily="34" charset="0"/>
                <a:cs typeface="Noto Sans" panose="020B0502040504020204" pitchFamily="34" charset="0"/>
              </a:rPr>
              <a:t>    </a:t>
            </a:r>
          </a:p>
          <a:p>
            <a:pPr algn="just"/>
            <a:endParaRPr lang="es-MX" sz="1600" dirty="0">
              <a:solidFill>
                <a:srgbClr val="1E5B4F"/>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7" name="Imagen 6">
            <a:extLst>
              <a:ext uri="{FF2B5EF4-FFF2-40B4-BE49-F238E27FC236}">
                <a16:creationId xmlns:a16="http://schemas.microsoft.com/office/drawing/2014/main" id="{82721123-5BB9-7092-A47A-5D566016CE3B}"/>
              </a:ext>
            </a:extLst>
          </p:cNvPr>
          <p:cNvPicPr>
            <a:picLocks noChangeAspect="1"/>
          </p:cNvPicPr>
          <p:nvPr/>
        </p:nvPicPr>
        <p:blipFill>
          <a:blip r:embed="rId5"/>
          <a:stretch>
            <a:fillRect/>
          </a:stretch>
        </p:blipFill>
        <p:spPr>
          <a:xfrm>
            <a:off x="6031345" y="1412472"/>
            <a:ext cx="5823131" cy="2830055"/>
          </a:xfrm>
          <a:prstGeom prst="rect">
            <a:avLst/>
          </a:prstGeom>
        </p:spPr>
      </p:pic>
      <p:pic>
        <p:nvPicPr>
          <p:cNvPr id="4" name="Imagen 3">
            <a:extLst>
              <a:ext uri="{FF2B5EF4-FFF2-40B4-BE49-F238E27FC236}">
                <a16:creationId xmlns:a16="http://schemas.microsoft.com/office/drawing/2014/main" id="{FB23B030-E665-7FE8-BF0A-BE5E42EAC935}"/>
              </a:ext>
            </a:extLst>
          </p:cNvPr>
          <p:cNvPicPr>
            <a:picLocks noChangeAspect="1"/>
          </p:cNvPicPr>
          <p:nvPr/>
        </p:nvPicPr>
        <p:blipFill>
          <a:blip r:embed="rId6"/>
          <a:stretch>
            <a:fillRect/>
          </a:stretch>
        </p:blipFill>
        <p:spPr>
          <a:xfrm>
            <a:off x="6255614" y="4497279"/>
            <a:ext cx="5132822" cy="1198377"/>
          </a:xfrm>
          <a:prstGeom prst="rect">
            <a:avLst/>
          </a:prstGeom>
        </p:spPr>
      </p:pic>
    </p:spTree>
    <p:extLst>
      <p:ext uri="{BB962C8B-B14F-4D97-AF65-F5344CB8AC3E}">
        <p14:creationId xmlns:p14="http://schemas.microsoft.com/office/powerpoint/2010/main" val="2312089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a:extLst>
            <a:ext uri="{FF2B5EF4-FFF2-40B4-BE49-F238E27FC236}">
              <a16:creationId xmlns:a16="http://schemas.microsoft.com/office/drawing/2014/main" id="{FF06B9FB-A828-51A8-1925-1BC9554D62FA}"/>
            </a:ext>
          </a:extLst>
        </p:cNvPr>
        <p:cNvGrpSpPr/>
        <p:nvPr/>
      </p:nvGrpSpPr>
      <p:grpSpPr>
        <a:xfrm>
          <a:off x="0" y="0"/>
          <a:ext cx="0" cy="0"/>
          <a:chOff x="0" y="0"/>
          <a:chExt cx="0" cy="0"/>
        </a:xfrm>
      </p:grpSpPr>
      <p:sp>
        <p:nvSpPr>
          <p:cNvPr id="90" name="Google Shape;90;p9">
            <a:extLst>
              <a:ext uri="{FF2B5EF4-FFF2-40B4-BE49-F238E27FC236}">
                <a16:creationId xmlns:a16="http://schemas.microsoft.com/office/drawing/2014/main" id="{60B00586-AC83-12F7-0806-BC33C84961F6}"/>
              </a:ext>
            </a:extLst>
          </p:cNvPr>
          <p:cNvSpPr txBox="1"/>
          <p:nvPr/>
        </p:nvSpPr>
        <p:spPr>
          <a:xfrm>
            <a:off x="399136" y="718314"/>
            <a:ext cx="7914354" cy="1692731"/>
          </a:xfrm>
          <a:prstGeom prst="rect">
            <a:avLst/>
          </a:prstGeom>
          <a:noFill/>
          <a:ln>
            <a:noFill/>
          </a:ln>
        </p:spPr>
        <p:txBody>
          <a:bodyPr spcFirstLastPara="1" wrap="square" lIns="91425" tIns="45700" rIns="91425" bIns="45700" anchor="t" anchorCtr="0">
            <a:spAutoFit/>
          </a:bodyPr>
          <a:lstStyle/>
          <a:p>
            <a:r>
              <a:rPr lang="es-MX" sz="2800" b="1" dirty="0">
                <a:solidFill>
                  <a:srgbClr val="691932"/>
                </a:solidFill>
                <a:latin typeface="Noto Sans"/>
                <a:ea typeface="Noto Sans"/>
                <a:cs typeface="Noto Sans"/>
              </a:rPr>
              <a:t>Sistema Informático de Contraloría Social (SICS)</a:t>
            </a:r>
          </a:p>
          <a:p>
            <a:endParaRPr lang="es-MX" sz="2400" b="1" dirty="0">
              <a:solidFill>
                <a:srgbClr val="691932"/>
              </a:solidFill>
              <a:latin typeface="Noto Sans"/>
              <a:ea typeface="Noto Sans"/>
              <a:cs typeface="Noto Sans"/>
            </a:endParaRPr>
          </a:p>
          <a:p>
            <a:pPr lvl="0"/>
            <a:endParaRPr sz="2400" b="1" dirty="0">
              <a:solidFill>
                <a:srgbClr val="691932"/>
              </a:solidFill>
              <a:latin typeface="Noto Sans"/>
              <a:ea typeface="Noto Sans"/>
              <a:cs typeface="Noto Sans"/>
              <a:sym typeface="Calibri"/>
            </a:endParaRPr>
          </a:p>
        </p:txBody>
      </p:sp>
      <p:pic>
        <p:nvPicPr>
          <p:cNvPr id="2" name="Imagen 1" descr="Imagen que contiene firmar, parada, dibujo, medidor&#10;&#10;El contenido generado por IA puede ser incorrecto.">
            <a:extLst>
              <a:ext uri="{FF2B5EF4-FFF2-40B4-BE49-F238E27FC236}">
                <a16:creationId xmlns:a16="http://schemas.microsoft.com/office/drawing/2014/main" id="{6835A84A-2942-7A58-4F7D-F5D8C7A2ED90}"/>
              </a:ext>
            </a:extLst>
          </p:cNvPr>
          <p:cNvPicPr>
            <a:picLocks noChangeAspect="1"/>
          </p:cNvPicPr>
          <p:nvPr/>
        </p:nvPicPr>
        <p:blipFill>
          <a:blip r:embed="rId3"/>
          <a:stretch>
            <a:fillRect/>
          </a:stretch>
        </p:blipFill>
        <p:spPr>
          <a:xfrm>
            <a:off x="8633623" y="284368"/>
            <a:ext cx="3159240" cy="502016"/>
          </a:xfrm>
          <a:prstGeom prst="rect">
            <a:avLst/>
          </a:prstGeom>
        </p:spPr>
      </p:pic>
      <p:sp>
        <p:nvSpPr>
          <p:cNvPr id="6" name="Marcador de contenido 5">
            <a:extLst>
              <a:ext uri="{FF2B5EF4-FFF2-40B4-BE49-F238E27FC236}">
                <a16:creationId xmlns:a16="http://schemas.microsoft.com/office/drawing/2014/main" id="{3EAD84C4-3DDB-11B2-AFB5-6917DBBEBE1A}"/>
              </a:ext>
            </a:extLst>
          </p:cNvPr>
          <p:cNvSpPr txBox="1">
            <a:spLocks/>
          </p:cNvSpPr>
          <p:nvPr/>
        </p:nvSpPr>
        <p:spPr>
          <a:xfrm>
            <a:off x="483277" y="1805512"/>
            <a:ext cx="8308385" cy="447784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rPr>
              <a:t>Registro de información:</a:t>
            </a:r>
          </a:p>
          <a:p>
            <a:endPar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536575" lvl="2" indent="-176213" algn="just">
              <a:buFont typeface="Arial" panose="020B0604020202020204" pitchFamily="34" charset="0"/>
              <a:buChar char="•"/>
            </a:pPr>
            <a:r>
              <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rPr>
              <a:t>El registro del PITCS </a:t>
            </a:r>
            <a:r>
              <a:rPr lang="es-MX" sz="1800" b="1" dirty="0">
                <a:solidFill>
                  <a:schemeClr val="tx1"/>
                </a:solidFill>
                <a:latin typeface="Noto Sans" panose="020B0502040504020204" pitchFamily="34" charset="0"/>
                <a:ea typeface="Noto Sans" panose="020B0502040504020204" pitchFamily="34" charset="0"/>
                <a:cs typeface="Noto Sans" panose="020B0502040504020204" pitchFamily="34" charset="0"/>
              </a:rPr>
              <a:t>requiere</a:t>
            </a:r>
            <a:r>
              <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rPr>
              <a:t> que sea validado por la Instancia normativa desde el sistema para que se habiliten los módulos de captura de:</a:t>
            </a:r>
          </a:p>
          <a:p>
            <a:pPr marL="914377" lvl="2"/>
            <a:endPar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1166813" lvl="3" indent="-176213">
              <a:buFont typeface="Wingdings" panose="05000000000000000000" pitchFamily="2" charset="2"/>
              <a:buChar char="ü"/>
            </a:pPr>
            <a:r>
              <a:rPr lang="es-MX" sz="1600" dirty="0">
                <a:solidFill>
                  <a:schemeClr val="tx1"/>
                </a:solidFill>
                <a:latin typeface="Noto Sans" panose="020B0502040504020204" pitchFamily="34" charset="0"/>
                <a:ea typeface="Noto Sans" panose="020B0502040504020204" pitchFamily="34" charset="0"/>
                <a:cs typeface="Noto Sans" panose="020B0502040504020204" pitchFamily="34" charset="0"/>
              </a:rPr>
              <a:t>Apoyos</a:t>
            </a:r>
          </a:p>
          <a:p>
            <a:pPr marL="1166813" lvl="3" indent="-176213">
              <a:buFont typeface="Wingdings" panose="05000000000000000000" pitchFamily="2" charset="2"/>
              <a:buChar char="ü"/>
            </a:pPr>
            <a:r>
              <a:rPr lang="es-MX" sz="1600" dirty="0">
                <a:solidFill>
                  <a:schemeClr val="tx1"/>
                </a:solidFill>
                <a:latin typeface="Noto Sans" panose="020B0502040504020204" pitchFamily="34" charset="0"/>
                <a:ea typeface="Noto Sans" panose="020B0502040504020204" pitchFamily="34" charset="0"/>
                <a:cs typeface="Noto Sans" panose="020B0502040504020204" pitchFamily="34" charset="0"/>
              </a:rPr>
              <a:t>Material de difusión</a:t>
            </a:r>
          </a:p>
          <a:p>
            <a:pPr marL="1166813" lvl="3" indent="-176213">
              <a:buFont typeface="Wingdings" panose="05000000000000000000" pitchFamily="2" charset="2"/>
              <a:buChar char="ü"/>
            </a:pPr>
            <a:r>
              <a:rPr lang="es-MX" sz="1600" dirty="0">
                <a:solidFill>
                  <a:schemeClr val="tx1"/>
                </a:solidFill>
                <a:latin typeface="Noto Sans" panose="020B0502040504020204" pitchFamily="34" charset="0"/>
                <a:ea typeface="Noto Sans" panose="020B0502040504020204" pitchFamily="34" charset="0"/>
                <a:cs typeface="Noto Sans" panose="020B0502040504020204" pitchFamily="34" charset="0"/>
              </a:rPr>
              <a:t>Material de capacitación</a:t>
            </a:r>
          </a:p>
          <a:p>
            <a:pPr marL="1166813" lvl="3" indent="-176213">
              <a:buFont typeface="Wingdings" panose="05000000000000000000" pitchFamily="2" charset="2"/>
              <a:buChar char="ü"/>
            </a:pPr>
            <a:r>
              <a:rPr lang="es-MX" sz="1600" dirty="0">
                <a:solidFill>
                  <a:schemeClr val="tx1"/>
                </a:solidFill>
                <a:latin typeface="Noto Sans" panose="020B0502040504020204" pitchFamily="34" charset="0"/>
                <a:ea typeface="Noto Sans" panose="020B0502040504020204" pitchFamily="34" charset="0"/>
                <a:cs typeface="Noto Sans" panose="020B0502040504020204" pitchFamily="34" charset="0"/>
              </a:rPr>
              <a:t>Capacitaciones</a:t>
            </a:r>
          </a:p>
          <a:p>
            <a:pPr marL="1166813" lvl="3" indent="-176213">
              <a:buFont typeface="Wingdings" panose="05000000000000000000" pitchFamily="2" charset="2"/>
              <a:buChar char="ü"/>
            </a:pPr>
            <a:r>
              <a:rPr lang="es-MX" sz="1600" dirty="0">
                <a:solidFill>
                  <a:schemeClr val="tx1"/>
                </a:solidFill>
                <a:latin typeface="Noto Sans" panose="020B0502040504020204" pitchFamily="34" charset="0"/>
                <a:ea typeface="Noto Sans" panose="020B0502040504020204" pitchFamily="34" charset="0"/>
                <a:cs typeface="Noto Sans" panose="020B0502040504020204" pitchFamily="34" charset="0"/>
              </a:rPr>
              <a:t>Asesorías</a:t>
            </a:r>
          </a:p>
          <a:p>
            <a:pPr marL="1166813" lvl="3" indent="-176213">
              <a:buFont typeface="Wingdings" panose="05000000000000000000" pitchFamily="2" charset="2"/>
              <a:buChar char="ü"/>
            </a:pPr>
            <a:r>
              <a:rPr lang="es-MX" sz="1600" dirty="0">
                <a:solidFill>
                  <a:schemeClr val="tx1"/>
                </a:solidFill>
                <a:latin typeface="Noto Sans" panose="020B0502040504020204" pitchFamily="34" charset="0"/>
                <a:ea typeface="Noto Sans" panose="020B0502040504020204" pitchFamily="34" charset="0"/>
                <a:cs typeface="Noto Sans" panose="020B0502040504020204" pitchFamily="34" charset="0"/>
              </a:rPr>
              <a:t>Comité</a:t>
            </a:r>
          </a:p>
          <a:p>
            <a:pPr marL="1166813" lvl="3" indent="-176213">
              <a:buFont typeface="Wingdings" panose="05000000000000000000" pitchFamily="2" charset="2"/>
              <a:buChar char="ü"/>
            </a:pPr>
            <a:r>
              <a:rPr lang="es-MX" sz="1600" dirty="0">
                <a:solidFill>
                  <a:schemeClr val="tx1"/>
                </a:solidFill>
                <a:latin typeface="Noto Sans" panose="020B0502040504020204" pitchFamily="34" charset="0"/>
                <a:ea typeface="Noto Sans" panose="020B0502040504020204" pitchFamily="34" charset="0"/>
                <a:cs typeface="Noto Sans" panose="020B0502040504020204" pitchFamily="34" charset="0"/>
              </a:rPr>
              <a:t>Reuniones</a:t>
            </a:r>
          </a:p>
          <a:p>
            <a:pPr marL="1166813" lvl="3" indent="-176213">
              <a:buFont typeface="Wingdings" panose="05000000000000000000" pitchFamily="2" charset="2"/>
              <a:buChar char="ü"/>
            </a:pPr>
            <a:r>
              <a:rPr lang="es-MX" sz="1600" dirty="0">
                <a:solidFill>
                  <a:schemeClr val="tx1"/>
                </a:solidFill>
                <a:latin typeface="Noto Sans" panose="020B0502040504020204" pitchFamily="34" charset="0"/>
                <a:ea typeface="Noto Sans" panose="020B0502040504020204" pitchFamily="34" charset="0"/>
                <a:cs typeface="Noto Sans" panose="020B0502040504020204" pitchFamily="34" charset="0"/>
              </a:rPr>
              <a:t>Informe de Comité</a:t>
            </a:r>
          </a:p>
        </p:txBody>
      </p:sp>
      <p:pic>
        <p:nvPicPr>
          <p:cNvPr id="5" name="Imagen 4">
            <a:extLst>
              <a:ext uri="{FF2B5EF4-FFF2-40B4-BE49-F238E27FC236}">
                <a16:creationId xmlns:a16="http://schemas.microsoft.com/office/drawing/2014/main" id="{B2A4808D-112B-A86E-AACA-A5748163DCAD}"/>
              </a:ext>
            </a:extLst>
          </p:cNvPr>
          <p:cNvPicPr>
            <a:picLocks noChangeAspect="1"/>
          </p:cNvPicPr>
          <p:nvPr/>
        </p:nvPicPr>
        <p:blipFill>
          <a:blip r:embed="rId4"/>
          <a:stretch>
            <a:fillRect/>
          </a:stretch>
        </p:blipFill>
        <p:spPr>
          <a:xfrm>
            <a:off x="6677637" y="3182504"/>
            <a:ext cx="4915007" cy="3027709"/>
          </a:xfrm>
          <a:prstGeom prst="rect">
            <a:avLst/>
          </a:prstGeom>
        </p:spPr>
      </p:pic>
    </p:spTree>
    <p:extLst>
      <p:ext uri="{BB962C8B-B14F-4D97-AF65-F5344CB8AC3E}">
        <p14:creationId xmlns:p14="http://schemas.microsoft.com/office/powerpoint/2010/main" val="917805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4C5896CB-93A2-E51A-6D6B-22E9DDE76497}"/>
            </a:ext>
          </a:extLst>
        </p:cNvPr>
        <p:cNvGrpSpPr/>
        <p:nvPr/>
      </p:nvGrpSpPr>
      <p:grpSpPr>
        <a:xfrm>
          <a:off x="0" y="0"/>
          <a:ext cx="0" cy="0"/>
          <a:chOff x="0" y="0"/>
          <a:chExt cx="0" cy="0"/>
        </a:xfrm>
      </p:grpSpPr>
      <p:sp>
        <p:nvSpPr>
          <p:cNvPr id="78" name="Google Shape;78;p8">
            <a:extLst>
              <a:ext uri="{FF2B5EF4-FFF2-40B4-BE49-F238E27FC236}">
                <a16:creationId xmlns:a16="http://schemas.microsoft.com/office/drawing/2014/main" id="{455546D7-9E42-04B2-C055-2D0E81AAD6DC}"/>
              </a:ext>
            </a:extLst>
          </p:cNvPr>
          <p:cNvSpPr txBox="1"/>
          <p:nvPr/>
        </p:nvSpPr>
        <p:spPr>
          <a:xfrm>
            <a:off x="615044" y="786384"/>
            <a:ext cx="6566805" cy="523180"/>
          </a:xfrm>
          <a:prstGeom prst="rect">
            <a:avLst/>
          </a:prstGeom>
          <a:noFill/>
          <a:ln>
            <a:noFill/>
          </a:ln>
        </p:spPr>
        <p:txBody>
          <a:bodyPr spcFirstLastPara="1" wrap="square" lIns="91425" tIns="45700" rIns="91425" bIns="45700" anchor="t" anchorCtr="0">
            <a:spAutoFit/>
          </a:bodyPr>
          <a:lstStyle/>
          <a:p>
            <a:r>
              <a:rPr lang="es-MX" sz="2800" b="1" dirty="0">
                <a:solidFill>
                  <a:srgbClr val="1E5B4F"/>
                </a:solidFill>
                <a:latin typeface="Noto Sans"/>
                <a:ea typeface="Noto Sans"/>
                <a:cs typeface="Noto Sans"/>
              </a:rPr>
              <a:t>Clave del Comité para uso en el SICS</a:t>
            </a:r>
          </a:p>
        </p:txBody>
      </p:sp>
      <p:pic>
        <p:nvPicPr>
          <p:cNvPr id="2" name="Imagen 1" descr="Imagen que contiene firmar, parada, dibujo, medidor&#10;&#10;El contenido generado por IA puede ser incorrecto.">
            <a:extLst>
              <a:ext uri="{FF2B5EF4-FFF2-40B4-BE49-F238E27FC236}">
                <a16:creationId xmlns:a16="http://schemas.microsoft.com/office/drawing/2014/main" id="{C6BD1BDA-6EA2-7BF1-9C91-FDC476E3FEAA}"/>
              </a:ext>
            </a:extLst>
          </p:cNvPr>
          <p:cNvPicPr>
            <a:picLocks noChangeAspect="1"/>
          </p:cNvPicPr>
          <p:nvPr/>
        </p:nvPicPr>
        <p:blipFill>
          <a:blip r:embed="rId3"/>
          <a:stretch>
            <a:fillRect/>
          </a:stretch>
        </p:blipFill>
        <p:spPr>
          <a:xfrm>
            <a:off x="8633623" y="284368"/>
            <a:ext cx="3159240" cy="502016"/>
          </a:xfrm>
          <a:prstGeom prst="rect">
            <a:avLst/>
          </a:prstGeom>
        </p:spPr>
      </p:pic>
      <p:sp>
        <p:nvSpPr>
          <p:cNvPr id="5" name="CuadroTexto 4">
            <a:extLst>
              <a:ext uri="{FF2B5EF4-FFF2-40B4-BE49-F238E27FC236}">
                <a16:creationId xmlns:a16="http://schemas.microsoft.com/office/drawing/2014/main" id="{4A3B54BA-0AE5-DE71-25CD-FA83ACF2192F}"/>
              </a:ext>
            </a:extLst>
          </p:cNvPr>
          <p:cNvSpPr txBox="1"/>
          <p:nvPr/>
        </p:nvSpPr>
        <p:spPr>
          <a:xfrm>
            <a:off x="732491" y="1731697"/>
            <a:ext cx="6566804" cy="3693319"/>
          </a:xfrm>
          <a:prstGeom prst="rect">
            <a:avLst/>
          </a:prstGeom>
          <a:noFill/>
        </p:spPr>
        <p:txBody>
          <a:bodyPr wrap="square">
            <a:spAutoFit/>
          </a:bodyPr>
          <a:lstStyle/>
          <a:p>
            <a:pPr algn="just"/>
            <a:r>
              <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rPr>
              <a:t>La </a:t>
            </a:r>
            <a:r>
              <a:rPr lang="es-MX" sz="1800" b="1" dirty="0">
                <a:solidFill>
                  <a:schemeClr val="tx1"/>
                </a:solidFill>
                <a:latin typeface="Noto Sans" panose="020B0502040504020204" pitchFamily="34" charset="0"/>
                <a:ea typeface="Noto Sans" panose="020B0502040504020204" pitchFamily="34" charset="0"/>
                <a:cs typeface="Noto Sans" panose="020B0502040504020204" pitchFamily="34" charset="0"/>
              </a:rPr>
              <a:t>clave del Comité </a:t>
            </a:r>
            <a:r>
              <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rPr>
              <a:t>será proporcionada por esta Instancia Normativa, asimismo, el formato que se encuentra en pantalla (Anexo 1) deberá ser proporcionado al Comité, una vez registrado (dentro de los 15 días hábiles posteriores a su constitución) en el SICS.</a:t>
            </a:r>
          </a:p>
          <a:p>
            <a:pPr algn="just"/>
            <a:endPar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algn="just"/>
            <a:r>
              <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rPr>
              <a:t>La </a:t>
            </a:r>
            <a:r>
              <a:rPr lang="es-MX" sz="1800" b="1" dirty="0">
                <a:solidFill>
                  <a:schemeClr val="tx1"/>
                </a:solidFill>
                <a:latin typeface="Noto Sans" panose="020B0502040504020204" pitchFamily="34" charset="0"/>
                <a:ea typeface="Noto Sans" panose="020B0502040504020204" pitchFamily="34" charset="0"/>
                <a:cs typeface="Noto Sans" panose="020B0502040504020204" pitchFamily="34" charset="0"/>
              </a:rPr>
              <a:t>clave de comité </a:t>
            </a:r>
            <a:r>
              <a:rPr lang="es-MX" sz="1800" dirty="0">
                <a:solidFill>
                  <a:schemeClr val="tx1"/>
                </a:solidFill>
                <a:latin typeface="Noto Sans" panose="020B0502040504020204" pitchFamily="34" charset="0"/>
                <a:ea typeface="Noto Sans" panose="020B0502040504020204" pitchFamily="34" charset="0"/>
                <a:cs typeface="Noto Sans" panose="020B0502040504020204" pitchFamily="34" charset="0"/>
              </a:rPr>
              <a:t>se encontrará en la página web del PRODEP, en el menú de Contraloría Social en la sección de “material de apoyo”: </a:t>
            </a:r>
          </a:p>
          <a:p>
            <a:pPr algn="just"/>
            <a:endParaRPr lang="es-MX" sz="1800" dirty="0">
              <a:solidFill>
                <a:srgbClr val="1E5B4F"/>
              </a:solidFill>
              <a:latin typeface="Noto Sans" panose="020B0502040504020204" pitchFamily="34" charset="0"/>
              <a:ea typeface="Noto Sans" panose="020B0502040504020204" pitchFamily="34" charset="0"/>
              <a:cs typeface="Noto Sans" panose="020B0502040504020204" pitchFamily="34" charset="0"/>
            </a:endParaRPr>
          </a:p>
          <a:p>
            <a:pPr algn="just"/>
            <a:r>
              <a:rPr lang="es-MX" sz="1800" dirty="0">
                <a:solidFill>
                  <a:srgbClr val="1E5B4F"/>
                </a:solidFill>
                <a:latin typeface="Noto Sans" panose="020B0502040504020204" pitchFamily="34" charset="0"/>
                <a:ea typeface="Noto Sans" panose="020B0502040504020204" pitchFamily="34" charset="0"/>
                <a:cs typeface="Noto Sans" panose="020B0502040504020204" pitchFamily="34" charset="0"/>
              </a:rPr>
              <a:t>https://dgesui.ses.sep.gob.mx/programas/programa-para-el-desarrollo-profesional-docente-para-el-tipo-superior-s247-prodep</a:t>
            </a:r>
          </a:p>
        </p:txBody>
      </p:sp>
      <p:pic>
        <p:nvPicPr>
          <p:cNvPr id="3" name="Picture 2">
            <a:extLst>
              <a:ext uri="{FF2B5EF4-FFF2-40B4-BE49-F238E27FC236}">
                <a16:creationId xmlns:a16="http://schemas.microsoft.com/office/drawing/2014/main" id="{1A06D9C3-AA97-6F1C-3CE3-4054057BDD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756" y="1731697"/>
            <a:ext cx="3856200" cy="387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652784"/>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1192</TotalTime>
  <Words>1084</Words>
  <Application>Microsoft Office PowerPoint</Application>
  <PresentationFormat>Panorámica</PresentationFormat>
  <Paragraphs>114</Paragraphs>
  <Slides>17</Slides>
  <Notes>15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Wingdings</vt:lpstr>
      <vt:lpstr>Calibri</vt:lpstr>
      <vt:lpstr>Arial</vt:lpstr>
      <vt:lpstr>Montserrat</vt:lpstr>
      <vt:lpstr>Noto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Ximena Pérez Viveros</dc:creator>
  <cp:lastModifiedBy>Adrián G. García López</cp:lastModifiedBy>
  <cp:revision>5</cp:revision>
  <dcterms:created xsi:type="dcterms:W3CDTF">2024-12-28T21:44:20Z</dcterms:created>
  <dcterms:modified xsi:type="dcterms:W3CDTF">2025-09-30T15:20:32Z</dcterms:modified>
</cp:coreProperties>
</file>