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080625" cy="7775575"/>
  <p:notesSz cx="6858000" cy="9144000"/>
  <p:defaultTextStyle>
    <a:defPPr>
      <a:defRPr lang="es-MX"/>
    </a:defPPr>
    <a:lvl1pPr marL="0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1pPr>
    <a:lvl2pPr marL="510144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2pPr>
    <a:lvl3pPr marL="1020288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3pPr>
    <a:lvl4pPr marL="1530431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4pPr>
    <a:lvl5pPr marL="2040575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5pPr>
    <a:lvl6pPr marL="2550719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6pPr>
    <a:lvl7pPr marL="3060863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7pPr>
    <a:lvl8pPr marL="3571006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8pPr>
    <a:lvl9pPr marL="4081150" algn="l" defTabSz="1020288" rtl="0" eaLnBrk="1" latinLnBrk="0" hangingPunct="1">
      <a:defRPr sz="20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2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126313" y="512762"/>
            <a:ext cx="9828000" cy="6588000"/>
          </a:xfrm>
          <a:prstGeom prst="rect">
            <a:avLst/>
          </a:prstGeom>
          <a:noFill/>
          <a:ln w="3175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806" tIns="50403" rIns="100806" bIns="504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2214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3118148" y="7013903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800" kern="1200" dirty="0" smtClean="0">
                <a:solidFill>
                  <a:schemeClr val="tx1"/>
                </a:solidFill>
                <a:latin typeface="Wingdings" pitchFamily="2" charset="2"/>
                <a:ea typeface="+mn-ea"/>
                <a:cs typeface="+mn-cs"/>
              </a:rPr>
              <a:t>"</a:t>
            </a:r>
            <a:endParaRPr lang="es-MX" dirty="0">
              <a:latin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016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6" userDrawn="1">
          <p15:clr>
            <a:srgbClr val="FBAE40"/>
          </p15:clr>
        </p15:guide>
        <p15:guide id="2" pos="33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11/04/2016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091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413978"/>
            <a:ext cx="2173635" cy="658944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413978"/>
            <a:ext cx="6394896" cy="658944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11/04/2016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13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11/04/2016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663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938496"/>
            <a:ext cx="8694539" cy="3234423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5203518"/>
            <a:ext cx="8694539" cy="170090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17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11/04/2016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703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069887"/>
            <a:ext cx="4284266" cy="493353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069887"/>
            <a:ext cx="4284266" cy="493353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11/04/2016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75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13979"/>
            <a:ext cx="8694539" cy="15029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906097"/>
            <a:ext cx="4264576" cy="934148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840245"/>
            <a:ext cx="4264576" cy="4177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906097"/>
            <a:ext cx="4285579" cy="934148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840245"/>
            <a:ext cx="4285579" cy="4177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11/04/2016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85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11/04/2016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69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11/04/2016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17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18372"/>
            <a:ext cx="3251264" cy="1814301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119540"/>
            <a:ext cx="5103316" cy="5525698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332673"/>
            <a:ext cx="3251264" cy="4321564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11/04/2016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8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18372"/>
            <a:ext cx="3251264" cy="1814301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119540"/>
            <a:ext cx="5103316" cy="5525698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17" indent="0">
              <a:buNone/>
              <a:defRPr sz="3087"/>
            </a:lvl2pPr>
            <a:lvl3pPr marL="1008035" indent="0">
              <a:buNone/>
              <a:defRPr sz="2646"/>
            </a:lvl3pPr>
            <a:lvl4pPr marL="1512052" indent="0">
              <a:buNone/>
              <a:defRPr sz="2205"/>
            </a:lvl4pPr>
            <a:lvl5pPr marL="2016069" indent="0">
              <a:buNone/>
              <a:defRPr sz="2205"/>
            </a:lvl5pPr>
            <a:lvl6pPr marL="2520086" indent="0">
              <a:buNone/>
              <a:defRPr sz="2205"/>
            </a:lvl6pPr>
            <a:lvl7pPr marL="3024104" indent="0">
              <a:buNone/>
              <a:defRPr sz="2205"/>
            </a:lvl7pPr>
            <a:lvl8pPr marL="3528121" indent="0">
              <a:buNone/>
              <a:defRPr sz="2205"/>
            </a:lvl8pPr>
            <a:lvl9pPr marL="4032138" indent="0">
              <a:buNone/>
              <a:defRPr sz="22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332673"/>
            <a:ext cx="3251264" cy="4321564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F457-F043-4E15-920B-D30FE4FE5CC9}" type="datetimeFigureOut">
              <a:rPr lang="es-MX" smtClean="0"/>
              <a:t>11/04/2016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316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13979"/>
            <a:ext cx="8694539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69887"/>
            <a:ext cx="8694539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7206808"/>
            <a:ext cx="2268141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F457-F043-4E15-920B-D30FE4FE5CC9}" type="datetimeFigureOut">
              <a:rPr lang="es-MX" smtClean="0"/>
              <a:t>11/04/2016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206808"/>
            <a:ext cx="3402211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206808"/>
            <a:ext cx="2268141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C07D2-1A5F-4943-ABB6-79EC67ECF5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227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4 Imagen" descr="Escudo_UJ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1697" y="820067"/>
            <a:ext cx="734670" cy="979347"/>
          </a:xfrm>
          <a:prstGeom prst="rect">
            <a:avLst/>
          </a:prstGeom>
        </p:spPr>
      </p:pic>
      <p:grpSp>
        <p:nvGrpSpPr>
          <p:cNvPr id="7" name="8 Grupo"/>
          <p:cNvGrpSpPr/>
          <p:nvPr/>
        </p:nvGrpSpPr>
        <p:grpSpPr>
          <a:xfrm>
            <a:off x="6192168" y="1372956"/>
            <a:ext cx="3708000" cy="180000"/>
            <a:chOff x="2483768" y="1425600"/>
            <a:chExt cx="3312368" cy="167192"/>
          </a:xfrm>
        </p:grpSpPr>
        <p:sp>
          <p:nvSpPr>
            <p:cNvPr id="8" name="5 Rectángulo"/>
            <p:cNvSpPr/>
            <p:nvPr/>
          </p:nvSpPr>
          <p:spPr>
            <a:xfrm>
              <a:off x="2483768" y="1484784"/>
              <a:ext cx="3312368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6 Rectángulo"/>
            <p:cNvSpPr/>
            <p:nvPr/>
          </p:nvSpPr>
          <p:spPr>
            <a:xfrm>
              <a:off x="2483768" y="1556792"/>
              <a:ext cx="3312368" cy="3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7 Rectángulo"/>
            <p:cNvSpPr/>
            <p:nvPr/>
          </p:nvSpPr>
          <p:spPr>
            <a:xfrm>
              <a:off x="2483768" y="1425600"/>
              <a:ext cx="3312368" cy="3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1" name="9 Grupo"/>
          <p:cNvGrpSpPr/>
          <p:nvPr/>
        </p:nvGrpSpPr>
        <p:grpSpPr>
          <a:xfrm rot="5400000">
            <a:off x="3210824" y="4375384"/>
            <a:ext cx="4932000" cy="184560"/>
            <a:chOff x="2483768" y="1425600"/>
            <a:chExt cx="3312368" cy="167192"/>
          </a:xfrm>
        </p:grpSpPr>
        <p:sp>
          <p:nvSpPr>
            <p:cNvPr id="12" name="10 Rectángulo"/>
            <p:cNvSpPr/>
            <p:nvPr/>
          </p:nvSpPr>
          <p:spPr>
            <a:xfrm>
              <a:off x="2483768" y="1484784"/>
              <a:ext cx="3312368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11 Rectángulo"/>
            <p:cNvSpPr/>
            <p:nvPr/>
          </p:nvSpPr>
          <p:spPr>
            <a:xfrm>
              <a:off x="2483768" y="1556792"/>
              <a:ext cx="3312368" cy="3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12 Rectángulo"/>
            <p:cNvSpPr/>
            <p:nvPr/>
          </p:nvSpPr>
          <p:spPr>
            <a:xfrm>
              <a:off x="2483768" y="1425600"/>
              <a:ext cx="3312368" cy="3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5" name="13 CuadroTexto"/>
          <p:cNvSpPr txBox="1"/>
          <p:nvPr/>
        </p:nvSpPr>
        <p:spPr>
          <a:xfrm>
            <a:off x="6039768" y="824260"/>
            <a:ext cx="3815432" cy="5809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Universidad Juárez Autónoma de Tabasco</a:t>
            </a:r>
          </a:p>
          <a:p>
            <a:pPr algn="ctr"/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División Académica Multidisciplinaria de Comalcalco</a:t>
            </a:r>
          </a:p>
          <a:p>
            <a:pPr algn="ctr"/>
            <a:endParaRPr lang="es-MX" sz="2400" dirty="0" smtClean="0"/>
          </a:p>
          <a:p>
            <a:pPr algn="ctr"/>
            <a:endParaRPr lang="es-MX" sz="2400" dirty="0" smtClean="0"/>
          </a:p>
          <a:p>
            <a:pPr algn="ctr"/>
            <a:r>
              <a:rPr lang="es-MX" sz="1200" b="1" dirty="0" smtClean="0">
                <a:latin typeface="Arial" pitchFamily="34" charset="0"/>
                <a:cs typeface="Arial" pitchFamily="34" charset="0"/>
              </a:rPr>
              <a:t>EVOLUCIÓN DE LA PARTICIPACIÓN COMUNITARIA EN LA GESTION LOCAL DEL RIESGO POR DESASTRES HIDROMETEOROLÓGICOS ¿VICTIMIZACIÓN O EMPODERAMIENTO?</a:t>
            </a:r>
          </a:p>
          <a:p>
            <a:pPr algn="ctr"/>
            <a:endParaRPr lang="es-MX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050" dirty="0" smtClean="0">
                <a:latin typeface="Arial" pitchFamily="34" charset="0"/>
                <a:cs typeface="Arial" pitchFamily="34" charset="0"/>
              </a:rPr>
              <a:t>Diplomado</a:t>
            </a:r>
            <a:r>
              <a:rPr lang="es-MX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050" dirty="0" smtClean="0">
                <a:latin typeface="Arial" pitchFamily="34" charset="0"/>
                <a:cs typeface="Arial" pitchFamily="34" charset="0"/>
              </a:rPr>
              <a:t>para Obtener el título de:</a:t>
            </a:r>
          </a:p>
          <a:p>
            <a:pPr algn="ctr"/>
            <a:r>
              <a:rPr lang="es-MX" sz="1050" dirty="0" smtClean="0">
                <a:latin typeface="Arial" pitchFamily="34" charset="0"/>
                <a:cs typeface="Arial" pitchFamily="34" charset="0"/>
              </a:rPr>
              <a:t>LICENCIATURA QUE CORRESPONDA</a:t>
            </a:r>
          </a:p>
          <a:p>
            <a:pPr algn="ctr"/>
            <a:endParaRPr lang="es-MX" sz="105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05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05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050" dirty="0" smtClean="0">
                <a:latin typeface="Arial" pitchFamily="34" charset="0"/>
                <a:cs typeface="Arial" pitchFamily="34" charset="0"/>
              </a:rPr>
              <a:t>Presenta:</a:t>
            </a:r>
          </a:p>
          <a:p>
            <a:pPr algn="ctr"/>
            <a:r>
              <a:rPr lang="es-MX" sz="1050" b="1" dirty="0" smtClean="0">
                <a:latin typeface="Arial" pitchFamily="34" charset="0"/>
                <a:cs typeface="Arial" pitchFamily="34" charset="0"/>
              </a:rPr>
              <a:t>NOMBRE Y APELLIDO DEL AUTOR 1</a:t>
            </a:r>
          </a:p>
          <a:p>
            <a:pPr algn="ctr"/>
            <a:r>
              <a:rPr lang="es-MX" sz="1050" b="1" dirty="0" smtClean="0">
                <a:latin typeface="Arial" pitchFamily="34" charset="0"/>
                <a:cs typeface="Arial" pitchFamily="34" charset="0"/>
              </a:rPr>
              <a:t>NOMBRE Y APELLIDO DEL AUTOR 2</a:t>
            </a:r>
          </a:p>
          <a:p>
            <a:pPr algn="ctr"/>
            <a:r>
              <a:rPr lang="es-MX" sz="1050" b="1" dirty="0" smtClean="0">
                <a:latin typeface="Arial" pitchFamily="34" charset="0"/>
                <a:cs typeface="Arial" pitchFamily="34" charset="0"/>
              </a:rPr>
              <a:t>NOMBRE Y APELLIDO DEL AUTOR 3...</a:t>
            </a:r>
          </a:p>
          <a:p>
            <a:pPr algn="ctr"/>
            <a:endParaRPr lang="es-MX" sz="105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05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050" dirty="0" smtClean="0">
                <a:latin typeface="Arial" pitchFamily="34" charset="0"/>
                <a:cs typeface="Arial" pitchFamily="34" charset="0"/>
              </a:rPr>
              <a:t>Asesores:</a:t>
            </a:r>
          </a:p>
          <a:p>
            <a:pPr algn="ctr"/>
            <a:r>
              <a:rPr lang="es-MX" sz="1050" dirty="0" smtClean="0">
                <a:latin typeface="Arial" pitchFamily="34" charset="0"/>
                <a:cs typeface="Arial" pitchFamily="34" charset="0"/>
              </a:rPr>
              <a:t>NOMBRE Y APELLIDO DEL ASESOR1</a:t>
            </a:r>
          </a:p>
          <a:p>
            <a:pPr algn="ctr"/>
            <a:r>
              <a:rPr lang="es-MX" sz="1050" dirty="0" smtClean="0">
                <a:latin typeface="Arial" pitchFamily="34" charset="0"/>
                <a:cs typeface="Arial" pitchFamily="34" charset="0"/>
              </a:rPr>
              <a:t>NOMBRE Y APELLIDO DEL ASESOR2</a:t>
            </a:r>
          </a:p>
          <a:p>
            <a:pPr algn="ctr"/>
            <a:r>
              <a:rPr lang="es-MX" sz="1050" dirty="0" smtClean="0">
                <a:latin typeface="Arial" pitchFamily="34" charset="0"/>
                <a:cs typeface="Arial" pitchFamily="34" charset="0"/>
              </a:rPr>
              <a:t>NOMBRE Y APELLIDO DEL ASESOR3...</a:t>
            </a:r>
          </a:p>
          <a:p>
            <a:pPr algn="ctr"/>
            <a:endParaRPr lang="es-MX" sz="105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05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05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050" dirty="0" smtClean="0">
                <a:latin typeface="Arial" pitchFamily="34" charset="0"/>
                <a:cs typeface="Arial" pitchFamily="34" charset="0"/>
              </a:rPr>
              <a:t>Comalcalco, Tabasco                                 </a:t>
            </a:r>
            <a:r>
              <a:rPr lang="es-MX" sz="1050" dirty="0" smtClean="0">
                <a:latin typeface="Arial" pitchFamily="34" charset="0"/>
                <a:cs typeface="Arial" pitchFamily="34" charset="0"/>
              </a:rPr>
              <a:t>Mes, Año</a:t>
            </a:r>
            <a:endParaRPr lang="es-MX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4 CuadroTexto"/>
          <p:cNvSpPr txBox="1"/>
          <p:nvPr/>
        </p:nvSpPr>
        <p:spPr>
          <a:xfrm rot="16200000">
            <a:off x="2027469" y="3610077"/>
            <a:ext cx="60803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Arial" pitchFamily="34" charset="0"/>
                <a:cs typeface="Arial" pitchFamily="34" charset="0"/>
              </a:rPr>
              <a:t>EVOLUCIÓN DE LA PARTICIPACIÓN COMUNITARIA EN LA GESTION LOCAL DEL RIESGO POR DESASTRES HIDROMETEOROLÓGICOS ¿VICTIMIZACIÓN O EMPODERAMIENTO?</a:t>
            </a:r>
          </a:p>
          <a:p>
            <a:pPr algn="ctr"/>
            <a:endParaRPr lang="es-MX" sz="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4 Imagen" descr="Escudo_UJ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6496" y="2600591"/>
            <a:ext cx="1199603" cy="1599123"/>
          </a:xfrm>
          <a:prstGeom prst="rect">
            <a:avLst/>
          </a:prstGeom>
        </p:spPr>
      </p:pic>
      <p:pic>
        <p:nvPicPr>
          <p:cNvPr id="19" name="4 Imagen" descr="Escudo_UJ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4851679" y="6596102"/>
            <a:ext cx="382993" cy="51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17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103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CIEB</dc:creator>
  <cp:lastModifiedBy>Jefatura Titulacion</cp:lastModifiedBy>
  <cp:revision>5</cp:revision>
  <dcterms:created xsi:type="dcterms:W3CDTF">2013-11-19T22:13:37Z</dcterms:created>
  <dcterms:modified xsi:type="dcterms:W3CDTF">2016-04-11T15:55:19Z</dcterms:modified>
</cp:coreProperties>
</file>